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58" r:id="rId6"/>
    <p:sldId id="281" r:id="rId7"/>
    <p:sldId id="259" r:id="rId8"/>
    <p:sldId id="280" r:id="rId9"/>
    <p:sldId id="260" r:id="rId10"/>
    <p:sldId id="261" r:id="rId11"/>
    <p:sldId id="267" r:id="rId12"/>
    <p:sldId id="270" r:id="rId13"/>
    <p:sldId id="273" r:id="rId14"/>
    <p:sldId id="284" r:id="rId15"/>
    <p:sldId id="286" r:id="rId16"/>
    <p:sldId id="290" r:id="rId17"/>
    <p:sldId id="291" r:id="rId18"/>
    <p:sldId id="288" r:id="rId19"/>
    <p:sldId id="292" r:id="rId20"/>
    <p:sldId id="289" r:id="rId21"/>
    <p:sldId id="293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35800-3301-4FF9-A35B-D25152B0123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356D-0A2A-46CC-AF45-31AD4042E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F30AE-C907-499C-9F7D-438EAB973A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1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9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0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3DFB-28B2-4CA2-BC6D-EA80DBFCD2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9257-3BBF-4471-85C7-7CF922B2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sxdOnJg1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ac-aspc.gc.ca/index-eng.php" TargetMode="External"/><Relationship Id="rId3" Type="http://schemas.openxmlformats.org/officeDocument/2006/relationships/hyperlink" Target="http://www.cancer.net/cancer-types/breast-cancer/treatment" TargetMode="External"/><Relationship Id="rId7" Type="http://schemas.openxmlformats.org/officeDocument/2006/relationships/hyperlink" Target="https://health.gov/myhealthfinder" TargetMode="External"/><Relationship Id="rId2" Type="http://schemas.openxmlformats.org/officeDocument/2006/relationships/hyperlink" Target="https://www.mentalhealt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s.com/" TargetMode="External"/><Relationship Id="rId11" Type="http://schemas.openxmlformats.org/officeDocument/2006/relationships/hyperlink" Target="http://www.nlm.nih.gov/medlineplus/" TargetMode="External"/><Relationship Id="rId5" Type="http://schemas.openxmlformats.org/officeDocument/2006/relationships/hyperlink" Target="http://www.paulingtherapy.com/" TargetMode="External"/><Relationship Id="rId10" Type="http://schemas.openxmlformats.org/officeDocument/2006/relationships/hyperlink" Target="https://www.webmd.com/" TargetMode="External"/><Relationship Id="rId4" Type="http://schemas.openxmlformats.org/officeDocument/2006/relationships/hyperlink" Target="http://www.lef.org/magazine/mag99/oct99-report1.html" TargetMode="External"/><Relationship Id="rId9" Type="http://schemas.openxmlformats.org/officeDocument/2006/relationships/hyperlink" Target="https://www.msn.com/en-ca/healt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ZXy82pIPQ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medlineplus.gov/healthtopics.html" TargetMode="External"/><Relationship Id="rId7" Type="http://schemas.openxmlformats.org/officeDocument/2006/relationships/hyperlink" Target="https://www.google.com/url?q=https%3A%2F%2Fmedlineplus.gov%2F&amp;sa=D&amp;sntz=1&amp;usg=AOvVaw3q0eJqmjSeTlQxSKwYajst" TargetMode="External"/><Relationship Id="rId2" Type="http://schemas.openxmlformats.org/officeDocument/2006/relationships/hyperlink" Target="https://medlineplus.gov/evaluatinghealthinformatio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dlineplus.gov/genetics/" TargetMode="External"/><Relationship Id="rId5" Type="http://schemas.openxmlformats.org/officeDocument/2006/relationships/hyperlink" Target="https://medlineplus.gov/druginformation.html" TargetMode="External"/><Relationship Id="rId4" Type="http://schemas.openxmlformats.org/officeDocument/2006/relationships/hyperlink" Target="https://medlineplus.gov/encyclopedia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ingwisely.org/patient-resourc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jclibrary.info/research-learning/health-and-wellness/" TargetMode="External"/><Relationship Id="rId3" Type="http://schemas.openxmlformats.org/officeDocument/2006/relationships/hyperlink" Target="https://www.hca.wa.gov/" TargetMode="External"/><Relationship Id="rId7" Type="http://schemas.openxmlformats.org/officeDocument/2006/relationships/hyperlink" Target="https://sites.google.com/g.emporia.edu/for-your-health/home" TargetMode="External"/><Relationship Id="rId2" Type="http://schemas.openxmlformats.org/officeDocument/2006/relationships/hyperlink" Target="https://cdc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3a.org/programs/statewide-health-insurance-advisors-shiba/" TargetMode="External"/><Relationship Id="rId5" Type="http://schemas.openxmlformats.org/officeDocument/2006/relationships/hyperlink" Target="https://www.o3a.org/" TargetMode="External"/><Relationship Id="rId4" Type="http://schemas.openxmlformats.org/officeDocument/2006/relationships/hyperlink" Target="https://ahrq.gov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G-iY-em7m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plainlanguage.gov/" TargetMode="External"/><Relationship Id="rId7" Type="http://schemas.openxmlformats.org/officeDocument/2006/relationships/hyperlink" Target="https://tools.cdc.gov/ewapi/termsearch.html?CDC_AA_refVal=https%3A%2F%2Fwww.cdc.gov%2Fhealthcommunication%2Feverydaywords%2F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apps.lib.umich.edu/medical-dictionary/?linkId=38220881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dc.gov/genomics/famhistory/index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google.com/url?q=http%3A%2F%2Ffamilyhealthhistory.org%2F&amp;sa=D&amp;sntz=1&amp;usg=AOvVaw2uQA0zC8WXXKNA95MJkKB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biit.github.io/FHH/html/index.html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myhealthmyvo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282" y="735980"/>
            <a:ext cx="10504449" cy="26095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+mn-lt"/>
              </a:rPr>
              <a:t>Health Information Literacy</a:t>
            </a:r>
            <a:endParaRPr lang="en-US" sz="8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282" y="4572195"/>
            <a:ext cx="8196147" cy="2007025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 smtClean="0"/>
              <a:t>Useful tools and resources to help </a:t>
            </a:r>
            <a:r>
              <a:rPr lang="en-US" sz="3600" b="1" dirty="0" smtClean="0"/>
              <a:t>locate and access accurate and reliable health information on the internet. 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459" y="4178870"/>
            <a:ext cx="1941272" cy="19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16" y="214518"/>
            <a:ext cx="10425056" cy="796701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Genetic Testing - Comparison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crsxdOnJg1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5271" y="1152805"/>
            <a:ext cx="9893946" cy="55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66" y="1780717"/>
            <a:ext cx="9692639" cy="3651895"/>
          </a:xfrm>
        </p:spPr>
        <p:txBody>
          <a:bodyPr>
            <a:noAutofit/>
          </a:bodyPr>
          <a:lstStyle/>
          <a:p>
            <a:r>
              <a:rPr lang="en-US" sz="4800" dirty="0" smtClean="0"/>
              <a:t>Credibility</a:t>
            </a:r>
          </a:p>
          <a:p>
            <a:r>
              <a:rPr lang="en-US" sz="4800" dirty="0" smtClean="0"/>
              <a:t>Content</a:t>
            </a:r>
            <a:endParaRPr lang="en-US" sz="4800" dirty="0" smtClean="0"/>
          </a:p>
          <a:p>
            <a:r>
              <a:rPr lang="en-US" sz="4800" dirty="0" smtClean="0"/>
              <a:t>Disclosure</a:t>
            </a:r>
          </a:p>
          <a:p>
            <a:r>
              <a:rPr lang="en-US" sz="4800" dirty="0" smtClean="0"/>
              <a:t>Links</a:t>
            </a:r>
          </a:p>
          <a:p>
            <a:r>
              <a:rPr lang="en-US" sz="4800" dirty="0" smtClean="0"/>
              <a:t>Design</a:t>
            </a:r>
          </a:p>
          <a:p>
            <a:r>
              <a:rPr lang="en-US" sz="4800" dirty="0" smtClean="0"/>
              <a:t>Interactivity</a:t>
            </a:r>
            <a:endParaRPr lang="en-US" sz="4800" dirty="0" smtClean="0"/>
          </a:p>
          <a:p>
            <a:endParaRPr lang="en-US" sz="4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76866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Evaluating Health Websites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1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2116893"/>
            <a:ext cx="5750859" cy="40553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Credibility:</a:t>
            </a:r>
            <a:r>
              <a:rPr lang="en-US" sz="3200" dirty="0" smtClean="0"/>
              <a:t> </a:t>
            </a:r>
            <a:r>
              <a:rPr lang="en-US" u="sng" dirty="0">
                <a:hlinkClick r:id="rId2"/>
              </a:rPr>
              <a:t>Internet Mental </a:t>
            </a:r>
            <a:r>
              <a:rPr lang="en-US" u="sng" dirty="0" smtClean="0">
                <a:hlinkClick r:id="rId2"/>
              </a:rPr>
              <a:t>Health</a:t>
            </a:r>
            <a:endParaRPr lang="en-US" u="sng" dirty="0" smtClean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Content:</a:t>
            </a:r>
            <a:r>
              <a:rPr lang="en-US" sz="4800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en-US" u="sng" dirty="0" err="1" smtClean="0">
                <a:hlinkClick r:id="rId3"/>
              </a:rPr>
              <a:t>CancerNet</a:t>
            </a:r>
            <a:r>
              <a:rPr lang="en-US" u="sng" dirty="0" smtClean="0">
                <a:hlinkClick r:id="rId3"/>
              </a:rPr>
              <a:t> - Breast Cancer</a:t>
            </a:r>
            <a:endParaRPr lang="en-US" sz="1400" dirty="0" smtClean="0"/>
          </a:p>
          <a:p>
            <a:pPr lvl="1">
              <a:lnSpc>
                <a:spcPct val="100000"/>
              </a:lnSpc>
            </a:pPr>
            <a:r>
              <a:rPr lang="en-US" u="sng" dirty="0" smtClean="0">
                <a:hlinkClick r:id="rId4"/>
              </a:rPr>
              <a:t>Life Extension Magazine - Tamoxifen substitute</a:t>
            </a:r>
            <a:endParaRPr lang="en-US" sz="1400" dirty="0" smtClean="0"/>
          </a:p>
          <a:p>
            <a:pPr lvl="1">
              <a:lnSpc>
                <a:spcPct val="100000"/>
              </a:lnSpc>
            </a:pPr>
            <a:r>
              <a:rPr lang="en-US" u="sng" dirty="0" smtClean="0">
                <a:hlinkClick r:id="rId5"/>
              </a:rPr>
              <a:t>Pauling Therapy for heart disease</a:t>
            </a:r>
            <a:r>
              <a:rPr lang="en-US" u="sng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Disclosure: </a:t>
            </a:r>
            <a:r>
              <a:rPr lang="en-US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CVSPharmacy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76866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Website Evaluation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7670" y="2116893"/>
            <a:ext cx="4666130" cy="340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/>
              <a:t>Links: </a:t>
            </a:r>
            <a:r>
              <a:rPr lang="en-US" sz="2400" u="sng" dirty="0" err="1" smtClean="0">
                <a:hlinkClick r:id="rId7"/>
              </a:rPr>
              <a:t>HealthFinder</a:t>
            </a:r>
            <a:r>
              <a:rPr lang="en-US" sz="2400" u="sng" dirty="0" smtClean="0"/>
              <a:t>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Design</a:t>
            </a:r>
            <a:r>
              <a:rPr lang="en-US" sz="3200" b="1" dirty="0">
                <a:solidFill>
                  <a:prstClr val="black"/>
                </a:solidFill>
              </a:rPr>
              <a:t>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  <a:hlinkClick r:id="rId8"/>
              </a:rPr>
              <a:t>Public Health Agency of Canada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  <a:hlinkClick r:id="rId9"/>
              </a:rPr>
              <a:t>Microsoft Start Health Hub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  <a:hlinkClick r:id="rId10"/>
              </a:rPr>
              <a:t>WebMD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  <a:hlinkClick r:id="rId11"/>
              </a:rPr>
              <a:t>MedlinePlus Health Information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2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+mn-lt"/>
              </a:rPr>
              <a:t>Preparing for a visit</a:t>
            </a:r>
            <a:endParaRPr lang="en-US" sz="60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3569" y="1860830"/>
            <a:ext cx="9770231" cy="402108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5576888"/>
            <a:ext cx="4875790" cy="12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2" y="203760"/>
            <a:ext cx="10515600" cy="10602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+mn-lt"/>
              </a:rPr>
              <a:t>10 Questions you should know</a:t>
            </a:r>
            <a:endParaRPr lang="en-US" sz="60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573305"/>
            <a:ext cx="10053918" cy="5123330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What is the test for?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When will I get the results?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How do you spell the name of that drug?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Are there any side effects?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Will this medicine interact with medicines that I'm already taking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Why do I need this treatment?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Are there any alternatives?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What are the possible complications?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Which hospital is best for my needs?</a:t>
            </a:r>
          </a:p>
          <a:p>
            <a:pPr indent="0">
              <a:lnSpc>
                <a:spcPct val="160000"/>
              </a:lnSpc>
              <a:buFont typeface="+mj-lt"/>
              <a:buAutoNum type="arabicPeriod"/>
            </a:pPr>
            <a:r>
              <a:rPr lang="en-US" b="0" i="0" dirty="0" smtClean="0">
                <a:solidFill>
                  <a:srgbClr val="1B1B1B"/>
                </a:solidFill>
                <a:effectLst/>
                <a:latin typeface="Source Sans Pro"/>
              </a:rPr>
              <a:t>How many times have you done this procedure?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0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365125"/>
            <a:ext cx="63246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+mn-lt"/>
              </a:rPr>
              <a:t>Be more engaged</a:t>
            </a:r>
            <a:endParaRPr lang="en-US" sz="60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576888"/>
            <a:ext cx="4875790" cy="1281112"/>
          </a:xfrm>
          <a:prstGeom prst="rect">
            <a:avLst/>
          </a:prstGeom>
        </p:spPr>
      </p:pic>
      <p:pic>
        <p:nvPicPr>
          <p:cNvPr id="9218" name="Picture 2" descr="Be More Engaged in Your Healthc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5" y="916454"/>
            <a:ext cx="3720613" cy="48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5994" y="2048738"/>
            <a:ext cx="67773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Before your appointment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During your appointment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After your appointment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534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647" y="244101"/>
            <a:ext cx="9726706" cy="100647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+mn-lt"/>
              </a:rPr>
              <a:t>Question Builder App</a:t>
            </a:r>
            <a:endParaRPr lang="en-US" sz="60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aZXy82pIPQ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2647" y="1250576"/>
            <a:ext cx="9726706" cy="54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+mn-lt"/>
              </a:rPr>
              <a:t>Medline Plus – A Place to Start</a:t>
            </a:r>
            <a:endParaRPr lang="en-US" sz="60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461" y="1854723"/>
            <a:ext cx="5181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Evaluating Health Information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Health Topics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Medical Encyclopedia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Drugs, Herbs, and Supplements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Genetics</a:t>
            </a:r>
            <a:endParaRPr lang="en-US" dirty="0"/>
          </a:p>
        </p:txBody>
      </p:sp>
      <p:pic>
        <p:nvPicPr>
          <p:cNvPr id="4098" name="Picture 2" descr="https://lh6.googleusercontent.com/crrWG7SrRsM5x-Mt8eUgjro-0ORcwWcwbch01koMtkJ_g83g2T2IJPVqsLATzQ5crtQlhFWsWJ9RKJUv5En_N9d_AORrHs6UO-qn7GxXgo7FJBZP=w1280">
            <a:hlinkClick r:id="rId7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937734" cy="46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3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0415" y="624686"/>
            <a:ext cx="6234056" cy="1681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Promoting conversations between patients and clinicians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7176" y="534241"/>
            <a:ext cx="3839072" cy="1862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5729" y="3617259"/>
            <a:ext cx="2985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hlinkClick r:id="rId3"/>
              </a:rPr>
              <a:t>Patient Resources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858" y="2396986"/>
            <a:ext cx="5258613" cy="4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48953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n-lt"/>
              </a:rPr>
              <a:t>Resources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134600" cy="3902823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>
                <a:hlinkClick r:id="rId2"/>
              </a:rPr>
              <a:t>https://cdc.gov/</a:t>
            </a:r>
            <a:r>
              <a:rPr lang="en-US" sz="3300" dirty="0" smtClean="0"/>
              <a:t>  </a:t>
            </a:r>
          </a:p>
          <a:p>
            <a:r>
              <a:rPr lang="en-US" sz="3300" dirty="0" smtClean="0">
                <a:hlinkClick r:id="rId3"/>
              </a:rPr>
              <a:t>https://www.hca.wa.gov/</a:t>
            </a:r>
            <a:endParaRPr lang="en-US" sz="3300" dirty="0" smtClean="0"/>
          </a:p>
          <a:p>
            <a:r>
              <a:rPr lang="en-US" sz="3300" dirty="0" smtClean="0">
                <a:hlinkClick r:id="rId4"/>
              </a:rPr>
              <a:t>https://ahrq.gov/</a:t>
            </a:r>
            <a:r>
              <a:rPr lang="en-US" sz="3300" dirty="0" smtClean="0"/>
              <a:t> </a:t>
            </a:r>
          </a:p>
          <a:p>
            <a:r>
              <a:rPr lang="en-US" sz="3300" dirty="0" smtClean="0">
                <a:hlinkClick r:id="rId5"/>
              </a:rPr>
              <a:t>https://www.o3a.org/</a:t>
            </a:r>
            <a:r>
              <a:rPr lang="en-US" sz="3300" dirty="0" smtClean="0"/>
              <a:t> </a:t>
            </a:r>
          </a:p>
          <a:p>
            <a:r>
              <a:rPr lang="en-US" sz="3300" dirty="0" smtClean="0">
                <a:hlinkClick r:id="rId6"/>
              </a:rPr>
              <a:t>https://www.o3a.org/programs/statewide-health-insurance-advisors-shiba/</a:t>
            </a:r>
            <a:endParaRPr lang="en-US" sz="3300" dirty="0" smtClean="0"/>
          </a:p>
          <a:p>
            <a:r>
              <a:rPr lang="en-US" sz="3300" dirty="0" smtClean="0">
                <a:hlinkClick r:id="rId7"/>
              </a:rPr>
              <a:t>https://sites.google.com/g.emporia.edu/for-your-health/home</a:t>
            </a:r>
            <a:r>
              <a:rPr lang="en-US" sz="3300" dirty="0" smtClean="0"/>
              <a:t> </a:t>
            </a:r>
          </a:p>
          <a:p>
            <a:r>
              <a:rPr lang="en-US" sz="3300" dirty="0" smtClean="0">
                <a:hlinkClick r:id="rId8"/>
              </a:rPr>
              <a:t>https://jclibrary.info/research-learning/health-and-wellness/</a:t>
            </a:r>
            <a:r>
              <a:rPr lang="en-US" sz="33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840" y="365125"/>
            <a:ext cx="2372265" cy="23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+mn-lt"/>
              </a:rPr>
              <a:t>What we will cover</a:t>
            </a:r>
            <a:endParaRPr lang="en-US" sz="7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126708"/>
            <a:ext cx="9932894" cy="43513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Definition of health literacy</a:t>
            </a:r>
            <a:endParaRPr lang="en-US" sz="4000" b="1" dirty="0" smtClean="0"/>
          </a:p>
          <a:p>
            <a:r>
              <a:rPr lang="en-US" sz="4000" b="1" dirty="0" smtClean="0"/>
              <a:t>Importance of family health history</a:t>
            </a:r>
            <a:endParaRPr lang="en-US" sz="4000" b="1" dirty="0" smtClean="0"/>
          </a:p>
          <a:p>
            <a:r>
              <a:rPr lang="en-US" sz="4000" b="1" dirty="0" smtClean="0"/>
              <a:t>Your genetic health</a:t>
            </a:r>
            <a:endParaRPr lang="en-US" sz="4000" b="1" dirty="0" smtClean="0"/>
          </a:p>
          <a:p>
            <a:r>
              <a:rPr lang="en-US" sz="4000" b="1" dirty="0" smtClean="0"/>
              <a:t>Understanding a website</a:t>
            </a:r>
          </a:p>
          <a:p>
            <a:r>
              <a:rPr lang="en-US" sz="4000" b="1" dirty="0" smtClean="0"/>
              <a:t>Reliable online resources</a:t>
            </a:r>
            <a:endParaRPr lang="en-US" sz="4000" b="1" dirty="0" smtClean="0"/>
          </a:p>
          <a:p>
            <a:r>
              <a:rPr lang="en-US" sz="4000" b="1" dirty="0" smtClean="0"/>
              <a:t>Preparing for a visit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7116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-iY-em7m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1" y="570156"/>
            <a:ext cx="10305826" cy="57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Personal Health Literacy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32" y="1819185"/>
            <a:ext cx="11091135" cy="46461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300" dirty="0" smtClean="0"/>
              <a:t>Is the </a:t>
            </a:r>
            <a:r>
              <a:rPr lang="en-US" sz="4300" dirty="0"/>
              <a:t>degree to which individuals have the ability </a:t>
            </a:r>
            <a:r>
              <a:rPr lang="en-US" sz="4300" dirty="0" smtClean="0"/>
              <a:t>to: </a:t>
            </a:r>
          </a:p>
          <a:p>
            <a:r>
              <a:rPr lang="en-US" sz="4800" dirty="0" smtClean="0"/>
              <a:t>Find</a:t>
            </a:r>
          </a:p>
          <a:p>
            <a:r>
              <a:rPr lang="en-US" sz="4800" dirty="0" smtClean="0"/>
              <a:t>Understand</a:t>
            </a:r>
          </a:p>
          <a:p>
            <a:r>
              <a:rPr lang="en-US" sz="4800" dirty="0" smtClean="0"/>
              <a:t>Use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800" dirty="0" smtClean="0"/>
              <a:t>information </a:t>
            </a:r>
            <a:r>
              <a:rPr lang="en-US" sz="4800" dirty="0"/>
              <a:t>and services </a:t>
            </a:r>
            <a:r>
              <a:rPr lang="en-US" sz="4800" dirty="0" smtClean="0"/>
              <a:t>to </a:t>
            </a:r>
            <a:r>
              <a:rPr lang="en-US" sz="4800" dirty="0"/>
              <a:t>inform health-related decisions and actions for themselves and others.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Organizational Health Literacy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36" y="2023581"/>
            <a:ext cx="11091135" cy="402221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Is the </a:t>
            </a:r>
            <a:r>
              <a:rPr lang="en-US" sz="4800" dirty="0"/>
              <a:t>degree to which </a:t>
            </a:r>
            <a:r>
              <a:rPr lang="en-US" sz="4800" dirty="0" smtClean="0"/>
              <a:t>organizations</a:t>
            </a:r>
          </a:p>
          <a:p>
            <a:pPr marL="0" indent="0">
              <a:buNone/>
            </a:pPr>
            <a:r>
              <a:rPr lang="en-US" sz="4300" dirty="0" smtClean="0"/>
              <a:t> 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7000" b="1" i="1" dirty="0" smtClean="0"/>
              <a:t>equitably  enable  individuals</a:t>
            </a:r>
          </a:p>
          <a:p>
            <a:pPr marL="0" indent="0">
              <a:buNone/>
            </a:pPr>
            <a:r>
              <a:rPr lang="en-US" sz="4800" dirty="0" smtClean="0"/>
              <a:t>To:</a:t>
            </a:r>
          </a:p>
          <a:p>
            <a:r>
              <a:rPr lang="en-US" sz="4800" dirty="0" smtClean="0"/>
              <a:t>Find</a:t>
            </a:r>
          </a:p>
          <a:p>
            <a:r>
              <a:rPr lang="en-US" sz="4800" dirty="0" smtClean="0"/>
              <a:t>Understand</a:t>
            </a:r>
          </a:p>
          <a:p>
            <a:r>
              <a:rPr lang="en-US" sz="4800" dirty="0" smtClean="0"/>
              <a:t>Use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800" dirty="0" smtClean="0"/>
              <a:t>Information </a:t>
            </a:r>
            <a:r>
              <a:rPr lang="en-US" sz="4800" dirty="0"/>
              <a:t>and services </a:t>
            </a:r>
            <a:r>
              <a:rPr lang="en-US" sz="4800" dirty="0" smtClean="0"/>
              <a:t>to </a:t>
            </a:r>
            <a:r>
              <a:rPr lang="en-US" sz="4800" dirty="0"/>
              <a:t>inform health-related decisions and actions for themselves and others.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Why is health literacy important?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839788" y="1947134"/>
            <a:ext cx="10660137" cy="471185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Build trust between patient and health care provider</a:t>
            </a:r>
          </a:p>
          <a:p>
            <a:r>
              <a:rPr lang="en-US" sz="3600" dirty="0" smtClean="0"/>
              <a:t>Increase health equity</a:t>
            </a:r>
          </a:p>
          <a:p>
            <a:r>
              <a:rPr lang="en-US" sz="3600" dirty="0" smtClean="0"/>
              <a:t>Improve quality of care</a:t>
            </a:r>
          </a:p>
          <a:p>
            <a:r>
              <a:rPr lang="en-US" sz="3600" dirty="0" smtClean="0"/>
              <a:t>Eliminate health care disparities</a:t>
            </a:r>
          </a:p>
          <a:p>
            <a:r>
              <a:rPr lang="en-US" sz="3600" dirty="0" smtClean="0"/>
              <a:t>Practices should include:</a:t>
            </a:r>
          </a:p>
          <a:p>
            <a:pPr lvl="1"/>
            <a:r>
              <a:rPr lang="en-US" sz="2800" dirty="0" smtClean="0"/>
              <a:t>Plain language</a:t>
            </a:r>
          </a:p>
          <a:p>
            <a:pPr lvl="1"/>
            <a:r>
              <a:rPr lang="en-US" sz="2800" dirty="0" smtClean="0"/>
              <a:t>The use of preferred language and communication channels</a:t>
            </a:r>
          </a:p>
          <a:p>
            <a:pPr lvl="1"/>
            <a:r>
              <a:rPr lang="en-US" sz="2800" dirty="0" smtClean="0"/>
              <a:t>Respect cultural and language differences</a:t>
            </a:r>
          </a:p>
          <a:p>
            <a:pPr lvl="1"/>
            <a:r>
              <a:rPr lang="en-US" sz="2800" dirty="0" smtClean="0"/>
              <a:t>Materials that are clear and easy to understand</a:t>
            </a:r>
          </a:p>
        </p:txBody>
      </p:sp>
    </p:spTree>
    <p:extLst>
      <p:ext uri="{BB962C8B-B14F-4D97-AF65-F5344CB8AC3E}">
        <p14:creationId xmlns:p14="http://schemas.microsoft.com/office/powerpoint/2010/main" val="14327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916"/>
            <a:ext cx="7580971" cy="109868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Plain Language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861629"/>
            <a:ext cx="72730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Plain language makes it easier for the public to read, understand, and use government communications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94" y="4222043"/>
            <a:ext cx="3591840" cy="970767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790" y="3326355"/>
            <a:ext cx="6260951" cy="2269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4118240"/>
            <a:ext cx="2916219" cy="206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33" y="5998479"/>
            <a:ext cx="8671384" cy="6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87194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+mn-lt"/>
              </a:rPr>
              <a:t>Family Health History</a:t>
            </a:r>
            <a:endParaRPr lang="en-US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643668"/>
            <a:ext cx="5471642" cy="2531222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What is it?</a:t>
            </a:r>
          </a:p>
          <a:p>
            <a:r>
              <a:rPr lang="en-US" sz="4000" b="1" dirty="0" smtClean="0"/>
              <a:t>How to collect it</a:t>
            </a:r>
            <a:endParaRPr lang="en-US" sz="4000" b="1" dirty="0" smtClean="0"/>
          </a:p>
          <a:p>
            <a:r>
              <a:rPr lang="en-US" sz="4000" b="1" dirty="0" smtClean="0"/>
              <a:t>Why is it important?</a:t>
            </a:r>
          </a:p>
          <a:p>
            <a:r>
              <a:rPr lang="en-US" sz="4000" b="1" dirty="0" smtClean="0"/>
              <a:t>How to use it</a:t>
            </a:r>
            <a:endParaRPr lang="en-US" sz="7200" b="1" dirty="0" smtClean="0"/>
          </a:p>
          <a:p>
            <a:endParaRPr lang="en-US" sz="7200" b="1" dirty="0"/>
          </a:p>
        </p:txBody>
      </p:sp>
      <p:pic>
        <p:nvPicPr>
          <p:cNvPr id="2050" name="Picture 2" descr="Centers for Disease Control and Prevention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7" y="2427118"/>
            <a:ext cx="5140334" cy="18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1" y="557628"/>
            <a:ext cx="8063467" cy="87587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Family History Tools</a:t>
            </a:r>
            <a:endParaRPr lang="en-US" sz="6000" b="1" dirty="0">
              <a:latin typeface="+mn-lt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94" y="5189984"/>
            <a:ext cx="5436778" cy="1395130"/>
          </a:xfrm>
          <a:prstGeom prst="rect">
            <a:avLst/>
          </a:prstGeom>
        </p:spPr>
      </p:pic>
      <p:pic>
        <p:nvPicPr>
          <p:cNvPr id="8" name="Content Placeholder 7">
            <a:hlinkClick r:id="rId4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8684709" y="307461"/>
            <a:ext cx="3234763" cy="4425904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12" y="1661817"/>
            <a:ext cx="5401524" cy="49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7DAFE817053E499E86233C8EA3CDA9" ma:contentTypeVersion="11" ma:contentTypeDescription="Create a new document." ma:contentTypeScope="" ma:versionID="01e4139d6ab2d8c4d9c8d1fd74f87d8f">
  <xsd:schema xmlns:xsd="http://www.w3.org/2001/XMLSchema" xmlns:xs="http://www.w3.org/2001/XMLSchema" xmlns:p="http://schemas.microsoft.com/office/2006/metadata/properties" xmlns:ns3="6141d125-c036-4f75-b169-5f31e8318ac4" xmlns:ns4="7462024b-7889-4763-aa7d-5510bd783331" targetNamespace="http://schemas.microsoft.com/office/2006/metadata/properties" ma:root="true" ma:fieldsID="370b7be2536b25578367441d4f6fae9e" ns3:_="" ns4:_="">
    <xsd:import namespace="6141d125-c036-4f75-b169-5f31e8318ac4"/>
    <xsd:import namespace="7462024b-7889-4763-aa7d-5510bd7833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1d125-c036-4f75-b169-5f31e8318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024b-7889-4763-aa7d-5510bd7833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41d125-c036-4f75-b169-5f31e8318ac4" xsi:nil="true"/>
  </documentManagement>
</p:properties>
</file>

<file path=customXml/itemProps1.xml><?xml version="1.0" encoding="utf-8"?>
<ds:datastoreItem xmlns:ds="http://schemas.openxmlformats.org/officeDocument/2006/customXml" ds:itemID="{5F1D1ECC-ABEE-44C7-97F6-544F0DD39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1d125-c036-4f75-b169-5f31e8318ac4"/>
    <ds:schemaRef ds:uri="7462024b-7889-4763-aa7d-5510bd783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4E7514-8A7C-4B53-A661-DC93DE1CFB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01DB4F-66DA-4538-8FB4-5E2D10D1D46C}">
  <ds:schemaRefs>
    <ds:schemaRef ds:uri="http://purl.org/dc/terms/"/>
    <ds:schemaRef ds:uri="7462024b-7889-4763-aa7d-5510bd78333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141d125-c036-4f75-b169-5f31e8318ac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419</Words>
  <Application>Microsoft Office PowerPoint</Application>
  <PresentationFormat>Widescreen</PresentationFormat>
  <Paragraphs>99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Source Sans Pro</vt:lpstr>
      <vt:lpstr>Times New Roman</vt:lpstr>
      <vt:lpstr>Office Theme</vt:lpstr>
      <vt:lpstr>Health Information Literacy</vt:lpstr>
      <vt:lpstr>What we will cover</vt:lpstr>
      <vt:lpstr>PowerPoint Presentation</vt:lpstr>
      <vt:lpstr>Personal Health Literacy</vt:lpstr>
      <vt:lpstr>Organizational Health Literacy</vt:lpstr>
      <vt:lpstr>Why is health literacy important?</vt:lpstr>
      <vt:lpstr>Plain Language</vt:lpstr>
      <vt:lpstr>Family Health History</vt:lpstr>
      <vt:lpstr>Family History Tools</vt:lpstr>
      <vt:lpstr>Genetic Testing - Comparison</vt:lpstr>
      <vt:lpstr>Evaluating Health Websites</vt:lpstr>
      <vt:lpstr>Website Evaluation</vt:lpstr>
      <vt:lpstr>Preparing for a visit</vt:lpstr>
      <vt:lpstr>10 Questions you should know</vt:lpstr>
      <vt:lpstr>Be more engaged</vt:lpstr>
      <vt:lpstr>Question Builder App</vt:lpstr>
      <vt:lpstr>Medline Plus – A Place to Start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Martin</dc:creator>
  <cp:lastModifiedBy>Cheryl Martin</cp:lastModifiedBy>
  <cp:revision>25</cp:revision>
  <dcterms:created xsi:type="dcterms:W3CDTF">2023-04-11T16:32:38Z</dcterms:created>
  <dcterms:modified xsi:type="dcterms:W3CDTF">2023-04-11T20:53:47Z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0x0101008B7DAFE817053E499E86233C8EA3CDA9</vt:lpwstr>
  </property>
</Properties>
</file>