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68" r:id="rId6"/>
    <p:sldId id="275" r:id="rId7"/>
    <p:sldId id="277" r:id="rId8"/>
    <p:sldId id="278" r:id="rId9"/>
    <p:sldId id="279" r:id="rId10"/>
    <p:sldId id="276" r:id="rId11"/>
    <p:sldId id="264" r:id="rId12"/>
    <p:sldId id="258" r:id="rId13"/>
    <p:sldId id="282" r:id="rId14"/>
    <p:sldId id="280" r:id="rId15"/>
    <p:sldId id="267" r:id="rId16"/>
    <p:sldId id="262" r:id="rId17"/>
    <p:sldId id="281" r:id="rId18"/>
    <p:sldId id="263" r:id="rId19"/>
    <p:sldId id="261" r:id="rId20"/>
    <p:sldId id="273" r:id="rId21"/>
    <p:sldId id="271" r:id="rId22"/>
    <p:sldId id="272" r:id="rId23"/>
    <p:sldId id="274" r:id="rId24"/>
    <p:sldId id="284" r:id="rId25"/>
    <p:sldId id="283"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5" autoAdjust="0"/>
    <p:restoredTop sz="94660"/>
  </p:normalViewPr>
  <p:slideViewPr>
    <p:cSldViewPr snapToGrid="0">
      <p:cViewPr varScale="1">
        <p:scale>
          <a:sx n="73" d="100"/>
          <a:sy n="73" d="100"/>
        </p:scale>
        <p:origin x="66" y="3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5F5C8-B2A2-4D55-A3D5-6F773C9D84CA}"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F30AE-C907-499C-9F7D-438EAB973AE5}" type="slidenum">
              <a:rPr lang="en-US" smtClean="0"/>
              <a:t>‹#›</a:t>
            </a:fld>
            <a:endParaRPr lang="en-US"/>
          </a:p>
        </p:txBody>
      </p:sp>
    </p:spTree>
    <p:extLst>
      <p:ext uri="{BB962C8B-B14F-4D97-AF65-F5344CB8AC3E}">
        <p14:creationId xmlns:p14="http://schemas.microsoft.com/office/powerpoint/2010/main" val="372854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F30AE-C907-499C-9F7D-438EAB973AE5}" type="slidenum">
              <a:rPr lang="en-US" smtClean="0"/>
              <a:t>5</a:t>
            </a:fld>
            <a:endParaRPr lang="en-US"/>
          </a:p>
        </p:txBody>
      </p:sp>
    </p:spTree>
    <p:extLst>
      <p:ext uri="{BB962C8B-B14F-4D97-AF65-F5344CB8AC3E}">
        <p14:creationId xmlns:p14="http://schemas.microsoft.com/office/powerpoint/2010/main" val="65934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F30AE-C907-499C-9F7D-438EAB973AE5}" type="slidenum">
              <a:rPr lang="en-US" smtClean="0"/>
              <a:t>8</a:t>
            </a:fld>
            <a:endParaRPr lang="en-US"/>
          </a:p>
        </p:txBody>
      </p:sp>
    </p:spTree>
    <p:extLst>
      <p:ext uri="{BB962C8B-B14F-4D97-AF65-F5344CB8AC3E}">
        <p14:creationId xmlns:p14="http://schemas.microsoft.com/office/powerpoint/2010/main" val="221499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F30AE-C907-499C-9F7D-438EAB973AE5}" type="slidenum">
              <a:rPr lang="en-US" smtClean="0"/>
              <a:t>9</a:t>
            </a:fld>
            <a:endParaRPr lang="en-US"/>
          </a:p>
        </p:txBody>
      </p:sp>
    </p:spTree>
    <p:extLst>
      <p:ext uri="{BB962C8B-B14F-4D97-AF65-F5344CB8AC3E}">
        <p14:creationId xmlns:p14="http://schemas.microsoft.com/office/powerpoint/2010/main" val="235624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visit a website, you may think you’re getting the same content as everyone else. But almost anywhere you go online, </a:t>
            </a:r>
            <a:r>
              <a:rPr lang="en-US" b="1" dirty="0" smtClean="0"/>
              <a:t>algorithms</a:t>
            </a:r>
            <a:r>
              <a:rPr lang="en-US" dirty="0" smtClean="0"/>
              <a:t> keep track of what you like to click on. These algorithms give you content based on what they think you like, and they will continue to do so until they’re mainly showing you content you’ll likely consume. This process can lead to the creation of a </a:t>
            </a:r>
            <a:r>
              <a:rPr lang="en-US" b="1" dirty="0" smtClean="0"/>
              <a:t>filter bubble</a:t>
            </a:r>
            <a:r>
              <a:rPr lang="en-US" dirty="0" smtClean="0"/>
              <a:t>.</a:t>
            </a:r>
            <a:endParaRPr lang="en-US" dirty="0"/>
          </a:p>
        </p:txBody>
      </p:sp>
      <p:sp>
        <p:nvSpPr>
          <p:cNvPr id="4" name="Slide Number Placeholder 3"/>
          <p:cNvSpPr>
            <a:spLocks noGrp="1"/>
          </p:cNvSpPr>
          <p:nvPr>
            <p:ph type="sldNum" sz="quarter" idx="10"/>
          </p:nvPr>
        </p:nvSpPr>
        <p:spPr/>
        <p:txBody>
          <a:bodyPr/>
          <a:lstStyle/>
          <a:p>
            <a:fld id="{955F30AE-C907-499C-9F7D-438EAB973AE5}" type="slidenum">
              <a:rPr lang="en-US" smtClean="0"/>
              <a:t>12</a:t>
            </a:fld>
            <a:endParaRPr lang="en-US"/>
          </a:p>
        </p:txBody>
      </p:sp>
    </p:spTree>
    <p:extLst>
      <p:ext uri="{BB962C8B-B14F-4D97-AF65-F5344CB8AC3E}">
        <p14:creationId xmlns:p14="http://schemas.microsoft.com/office/powerpoint/2010/main" val="201395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perspectives over and over again. Reflect and reinforce</a:t>
            </a:r>
            <a:r>
              <a:rPr lang="en-US" baseline="0" dirty="0" smtClean="0"/>
              <a:t> your own opinions. Difficulty </a:t>
            </a:r>
            <a:endParaRPr lang="en-US" dirty="0"/>
          </a:p>
        </p:txBody>
      </p:sp>
      <p:sp>
        <p:nvSpPr>
          <p:cNvPr id="4" name="Slide Number Placeholder 3"/>
          <p:cNvSpPr>
            <a:spLocks noGrp="1"/>
          </p:cNvSpPr>
          <p:nvPr>
            <p:ph type="sldNum" sz="quarter" idx="10"/>
          </p:nvPr>
        </p:nvSpPr>
        <p:spPr/>
        <p:txBody>
          <a:bodyPr/>
          <a:lstStyle/>
          <a:p>
            <a:fld id="{955F30AE-C907-499C-9F7D-438EAB973AE5}" type="slidenum">
              <a:rPr lang="en-US" smtClean="0"/>
              <a:t>13</a:t>
            </a:fld>
            <a:endParaRPr lang="en-US"/>
          </a:p>
        </p:txBody>
      </p:sp>
    </p:spTree>
    <p:extLst>
      <p:ext uri="{BB962C8B-B14F-4D97-AF65-F5344CB8AC3E}">
        <p14:creationId xmlns:p14="http://schemas.microsoft.com/office/powerpoint/2010/main" val="387349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43672D-FAA6-429A-9679-8B3F6814BB5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B4411-94B4-4E62-AEE7-BCCB47C28237}" type="slidenum">
              <a:rPr lang="en-US" smtClean="0"/>
              <a:t>‹#›</a:t>
            </a:fld>
            <a:endParaRPr lang="en-US"/>
          </a:p>
        </p:txBody>
      </p:sp>
    </p:spTree>
    <p:extLst>
      <p:ext uri="{BB962C8B-B14F-4D97-AF65-F5344CB8AC3E}">
        <p14:creationId xmlns:p14="http://schemas.microsoft.com/office/powerpoint/2010/main" val="24296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3672D-FAA6-429A-9679-8B3F6814BB5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B4411-94B4-4E62-AEE7-BCCB47C28237}" type="slidenum">
              <a:rPr lang="en-US" smtClean="0"/>
              <a:t>‹#›</a:t>
            </a:fld>
            <a:endParaRPr lang="en-US"/>
          </a:p>
        </p:txBody>
      </p:sp>
    </p:spTree>
    <p:extLst>
      <p:ext uri="{BB962C8B-B14F-4D97-AF65-F5344CB8AC3E}">
        <p14:creationId xmlns:p14="http://schemas.microsoft.com/office/powerpoint/2010/main" val="323380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3672D-FAA6-429A-9679-8B3F6814BB5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B4411-94B4-4E62-AEE7-BCCB47C28237}" type="slidenum">
              <a:rPr lang="en-US" smtClean="0"/>
              <a:t>‹#›</a:t>
            </a:fld>
            <a:endParaRPr lang="en-US"/>
          </a:p>
        </p:txBody>
      </p:sp>
    </p:spTree>
    <p:extLst>
      <p:ext uri="{BB962C8B-B14F-4D97-AF65-F5344CB8AC3E}">
        <p14:creationId xmlns:p14="http://schemas.microsoft.com/office/powerpoint/2010/main" val="318988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3672D-FAA6-429A-9679-8B3F6814BB5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B4411-94B4-4E62-AEE7-BCCB47C28237}" type="slidenum">
              <a:rPr lang="en-US" smtClean="0"/>
              <a:t>‹#›</a:t>
            </a:fld>
            <a:endParaRPr lang="en-US"/>
          </a:p>
        </p:txBody>
      </p:sp>
    </p:spTree>
    <p:extLst>
      <p:ext uri="{BB962C8B-B14F-4D97-AF65-F5344CB8AC3E}">
        <p14:creationId xmlns:p14="http://schemas.microsoft.com/office/powerpoint/2010/main" val="303472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43672D-FAA6-429A-9679-8B3F6814BB56}"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B4411-94B4-4E62-AEE7-BCCB47C28237}" type="slidenum">
              <a:rPr lang="en-US" smtClean="0"/>
              <a:t>‹#›</a:t>
            </a:fld>
            <a:endParaRPr lang="en-US"/>
          </a:p>
        </p:txBody>
      </p:sp>
    </p:spTree>
    <p:extLst>
      <p:ext uri="{BB962C8B-B14F-4D97-AF65-F5344CB8AC3E}">
        <p14:creationId xmlns:p14="http://schemas.microsoft.com/office/powerpoint/2010/main" val="241503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43672D-FAA6-429A-9679-8B3F6814BB56}"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B4411-94B4-4E62-AEE7-BCCB47C28237}" type="slidenum">
              <a:rPr lang="en-US" smtClean="0"/>
              <a:t>‹#›</a:t>
            </a:fld>
            <a:endParaRPr lang="en-US"/>
          </a:p>
        </p:txBody>
      </p:sp>
    </p:spTree>
    <p:extLst>
      <p:ext uri="{BB962C8B-B14F-4D97-AF65-F5344CB8AC3E}">
        <p14:creationId xmlns:p14="http://schemas.microsoft.com/office/powerpoint/2010/main" val="271160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43672D-FAA6-429A-9679-8B3F6814BB56}"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B4411-94B4-4E62-AEE7-BCCB47C28237}" type="slidenum">
              <a:rPr lang="en-US" smtClean="0"/>
              <a:t>‹#›</a:t>
            </a:fld>
            <a:endParaRPr lang="en-US"/>
          </a:p>
        </p:txBody>
      </p:sp>
    </p:spTree>
    <p:extLst>
      <p:ext uri="{BB962C8B-B14F-4D97-AF65-F5344CB8AC3E}">
        <p14:creationId xmlns:p14="http://schemas.microsoft.com/office/powerpoint/2010/main" val="412167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43672D-FAA6-429A-9679-8B3F6814BB56}"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B4411-94B4-4E62-AEE7-BCCB47C28237}" type="slidenum">
              <a:rPr lang="en-US" smtClean="0"/>
              <a:t>‹#›</a:t>
            </a:fld>
            <a:endParaRPr lang="en-US"/>
          </a:p>
        </p:txBody>
      </p:sp>
    </p:spTree>
    <p:extLst>
      <p:ext uri="{BB962C8B-B14F-4D97-AF65-F5344CB8AC3E}">
        <p14:creationId xmlns:p14="http://schemas.microsoft.com/office/powerpoint/2010/main" val="248170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3672D-FAA6-429A-9679-8B3F6814BB56}"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B4411-94B4-4E62-AEE7-BCCB47C28237}" type="slidenum">
              <a:rPr lang="en-US" smtClean="0"/>
              <a:t>‹#›</a:t>
            </a:fld>
            <a:endParaRPr lang="en-US"/>
          </a:p>
        </p:txBody>
      </p:sp>
    </p:spTree>
    <p:extLst>
      <p:ext uri="{BB962C8B-B14F-4D97-AF65-F5344CB8AC3E}">
        <p14:creationId xmlns:p14="http://schemas.microsoft.com/office/powerpoint/2010/main" val="382367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43672D-FAA6-429A-9679-8B3F6814BB56}"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B4411-94B4-4E62-AEE7-BCCB47C28237}" type="slidenum">
              <a:rPr lang="en-US" smtClean="0"/>
              <a:t>‹#›</a:t>
            </a:fld>
            <a:endParaRPr lang="en-US"/>
          </a:p>
        </p:txBody>
      </p:sp>
    </p:spTree>
    <p:extLst>
      <p:ext uri="{BB962C8B-B14F-4D97-AF65-F5344CB8AC3E}">
        <p14:creationId xmlns:p14="http://schemas.microsoft.com/office/powerpoint/2010/main" val="1943847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43672D-FAA6-429A-9679-8B3F6814BB56}"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B4411-94B4-4E62-AEE7-BCCB47C28237}" type="slidenum">
              <a:rPr lang="en-US" smtClean="0"/>
              <a:t>‹#›</a:t>
            </a:fld>
            <a:endParaRPr lang="en-US"/>
          </a:p>
        </p:txBody>
      </p:sp>
    </p:spTree>
    <p:extLst>
      <p:ext uri="{BB962C8B-B14F-4D97-AF65-F5344CB8AC3E}">
        <p14:creationId xmlns:p14="http://schemas.microsoft.com/office/powerpoint/2010/main" val="403934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3672D-FAA6-429A-9679-8B3F6814BB56}" type="datetimeFigureOut">
              <a:rPr lang="en-US" smtClean="0"/>
              <a:t>4/4/2023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B4411-94B4-4E62-AEE7-BCCB47C28237}" type="slidenum">
              <a:rPr lang="en-US" smtClean="0"/>
              <a:t>‹#›</a:t>
            </a:fld>
            <a:endParaRPr lang="en-US"/>
          </a:p>
        </p:txBody>
      </p:sp>
    </p:spTree>
    <p:extLst>
      <p:ext uri="{BB962C8B-B14F-4D97-AF65-F5344CB8AC3E}">
        <p14:creationId xmlns:p14="http://schemas.microsoft.com/office/powerpoint/2010/main" val="337678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viralgame.com/en/pla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pT-k1kDIRnw"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Se20RoB331w"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4leAlCqrNW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E91bGT9BjY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du.gcfglobal.org/en/digital-media-literac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edu.gcfglobal.org/en/digital-media-literacy/what-is-targeted-advertising/1/" TargetMode="External"/><Relationship Id="rId3" Type="http://schemas.openxmlformats.org/officeDocument/2006/relationships/hyperlink" Target="https://edu.gcfglobal.org/en/digital-media-literacy/judging-online-information/1/" TargetMode="External"/><Relationship Id="rId7" Type="http://schemas.openxmlformats.org/officeDocument/2006/relationships/hyperlink" Target="https://edu.gcfglobal.org/en/digital-media-literacy/what-is-clickbait/1/" TargetMode="External"/><Relationship Id="rId12"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SjLma6thE6E" TargetMode="External"/><Relationship Id="rId6" Type="http://schemas.openxmlformats.org/officeDocument/2006/relationships/hyperlink" Target="https://edu.gcfglobal.org/en/digital-media-literacy/what-is-sponsored-content/1/" TargetMode="External"/><Relationship Id="rId11" Type="http://schemas.openxmlformats.org/officeDocument/2006/relationships/image" Target="../media/image16.png"/><Relationship Id="rId5" Type="http://schemas.openxmlformats.org/officeDocument/2006/relationships/hyperlink" Target="https://edu.gcfglobal.org/en/digital-media-literacy/how-to-read-a-webpage/1/" TargetMode="External"/><Relationship Id="rId10" Type="http://schemas.openxmlformats.org/officeDocument/2006/relationships/hyperlink" Target="https://edu.gcfglobal.org/en/digital-media-literacy/" TargetMode="External"/><Relationship Id="rId4" Type="http://schemas.openxmlformats.org/officeDocument/2006/relationships/hyperlink" Target="https://edu.gcfglobal.org/en/digital-media-literacy/practice-evaluating-a-webpage/1/" TargetMode="External"/><Relationship Id="rId9" Type="http://schemas.openxmlformats.org/officeDocument/2006/relationships/hyperlink" Target="https://edu.gcfglobal.org/en/digital-media-literacy/how-ads-and-clicks-shape-the-internet/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du.gcfglobal.org/en/digital-media-literacy/the-problem-with-photo-manipulation/1/" TargetMode="External"/><Relationship Id="rId7" Type="http://schemas.openxmlformats.org/officeDocument/2006/relationships/image" Target="../media/image16.png"/><Relationship Id="rId2" Type="http://schemas.openxmlformats.org/officeDocument/2006/relationships/hyperlink" Target="https://edu.gcfglobal.org/en/digital-media-literacy/deconstructing-media-messages/1/" TargetMode="External"/><Relationship Id="rId1" Type="http://schemas.openxmlformats.org/officeDocument/2006/relationships/slideLayout" Target="../slideLayouts/slideLayout2.xml"/><Relationship Id="rId6" Type="http://schemas.openxmlformats.org/officeDocument/2006/relationships/hyperlink" Target="https://edu.gcfglobal.org/en/digital-media-literacy/" TargetMode="External"/><Relationship Id="rId5" Type="http://schemas.openxmlformats.org/officeDocument/2006/relationships/hyperlink" Target="https://edu.gcfglobal.org/en/digital-media-literacy/the-blur-between-facts-and-opinions-in-the-media/1/" TargetMode="External"/><Relationship Id="rId4" Type="http://schemas.openxmlformats.org/officeDocument/2006/relationships/hyperlink" Target="https://edu.gcfglobal.org/en/digital-media-literacy/recognizing-persuasive-language/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edu.gcfglobal.org/en/digital-media-literacy/why-we-cant-just-pick-a-movie/1/" TargetMode="External"/><Relationship Id="rId3" Type="http://schemas.openxmlformats.org/officeDocument/2006/relationships/hyperlink" Target="https://edu.gcfglobal.org/en/digital-media-literacy/how-filter-bubbles-isolate-you/1/" TargetMode="External"/><Relationship Id="rId7" Type="http://schemas.openxmlformats.org/officeDocument/2006/relationships/hyperlink" Target="https://edu.gcfglobal.org/en/digital-media-literacy/why-we-cant-stop-scrolling/1/" TargetMode="External"/><Relationship Id="rId2" Type="http://schemas.openxmlformats.org/officeDocument/2006/relationships/hyperlink" Target="https://edu.gcfglobal.org/en/digital-media-literacy/what-is-an-echo-chamber/1/" TargetMode="External"/><Relationship Id="rId1" Type="http://schemas.openxmlformats.org/officeDocument/2006/relationships/slideLayout" Target="../slideLayouts/slideLayout2.xml"/><Relationship Id="rId6" Type="http://schemas.openxmlformats.org/officeDocument/2006/relationships/hyperlink" Target="https://edu.gcfglobal.org/en/digital-media-literacy/always-on-in-a-digital-world/1/" TargetMode="External"/><Relationship Id="rId11" Type="http://schemas.openxmlformats.org/officeDocument/2006/relationships/image" Target="../media/image16.png"/><Relationship Id="rId5" Type="http://schemas.openxmlformats.org/officeDocument/2006/relationships/hyperlink" Target="https://edu.gcfglobal.org/en/digital-media-literacy/how-social-media-stars-make-money/1/" TargetMode="External"/><Relationship Id="rId10" Type="http://schemas.openxmlformats.org/officeDocument/2006/relationships/hyperlink" Target="https://edu.gcfglobal.org/en/digital-media-literacy/" TargetMode="External"/><Relationship Id="rId4" Type="http://schemas.openxmlformats.org/officeDocument/2006/relationships/hyperlink" Target="https://edu.gcfglobal.org/en/digital-media-literacy/what-is-fake-news/1/" TargetMode="External"/><Relationship Id="rId9" Type="http://schemas.openxmlformats.org/officeDocument/2006/relationships/hyperlink" Target="https://edu.gcfglobal.org/en/digital-media-literacy/fomo-our-relationship-with-social-media/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llsides.com/media-bias/rate-your-bias" TargetMode="External"/><Relationship Id="rId7" Type="http://schemas.openxmlformats.org/officeDocument/2006/relationships/hyperlink" Target="https://www.allsides.com/media-bias/media-bias-chart"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www.allsides.com/misinformation" TargetMode="External"/><Relationship Id="rId5" Type="http://schemas.openxmlformats.org/officeDocument/2006/relationships/hyperlink" Target="https://www.allsides.com/media-bias/ratings" TargetMode="External"/><Relationship Id="rId4" Type="http://schemas.openxmlformats.org/officeDocument/2006/relationships/hyperlink" Target="https://www.allsides.com/media-bias/how-to-spot-types-of-media-bia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unesco.org/en/media-information-literacy" TargetMode="External"/><Relationship Id="rId2" Type="http://schemas.openxmlformats.org/officeDocument/2006/relationships/hyperlink" Target="https://edu.gcfglobal.org/en/digital-media-literacy/how-filter-bubbles-isolate-you/1/"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allsides.com/media-bias/media-bias-cha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cBAYmNMJtkA"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cSKGa_7XJkg"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282" y="735980"/>
            <a:ext cx="10504449" cy="2609579"/>
          </a:xfrm>
          <a:solidFill>
            <a:schemeClr val="accent1">
              <a:lumMod val="75000"/>
            </a:schemeClr>
          </a:solidFill>
        </p:spPr>
        <p:txBody>
          <a:bodyPr>
            <a:normAutofit/>
          </a:bodyPr>
          <a:lstStyle/>
          <a:p>
            <a:r>
              <a:rPr lang="en-US" sz="8000" b="1" dirty="0" smtClean="0">
                <a:solidFill>
                  <a:schemeClr val="bg1"/>
                </a:solidFill>
                <a:latin typeface="+mn-lt"/>
              </a:rPr>
              <a:t>Digital Media Literacy </a:t>
            </a:r>
            <a:br>
              <a:rPr lang="en-US" sz="8000" b="1" dirty="0" smtClean="0">
                <a:solidFill>
                  <a:schemeClr val="bg1"/>
                </a:solidFill>
                <a:latin typeface="+mn-lt"/>
              </a:rPr>
            </a:br>
            <a:r>
              <a:rPr lang="en-US" sz="8000" b="1" dirty="0" smtClean="0">
                <a:solidFill>
                  <a:schemeClr val="bg1"/>
                </a:solidFill>
                <a:latin typeface="+mn-lt"/>
              </a:rPr>
              <a:t>for Adults</a:t>
            </a:r>
            <a:endParaRPr lang="en-US" sz="8000" b="1" dirty="0">
              <a:solidFill>
                <a:schemeClr val="bg1"/>
              </a:solidFill>
              <a:latin typeface="+mn-lt"/>
            </a:endParaRPr>
          </a:p>
        </p:txBody>
      </p:sp>
      <p:sp>
        <p:nvSpPr>
          <p:cNvPr id="3" name="Subtitle 2"/>
          <p:cNvSpPr>
            <a:spLocks noGrp="1"/>
          </p:cNvSpPr>
          <p:nvPr>
            <p:ph type="subTitle" idx="1"/>
          </p:nvPr>
        </p:nvSpPr>
        <p:spPr>
          <a:xfrm>
            <a:off x="758282" y="4572195"/>
            <a:ext cx="8196147" cy="2007025"/>
          </a:xfrm>
        </p:spPr>
        <p:txBody>
          <a:bodyPr>
            <a:normAutofit fontScale="77500" lnSpcReduction="20000"/>
          </a:bodyPr>
          <a:lstStyle/>
          <a:p>
            <a:pPr algn="l">
              <a:lnSpc>
                <a:spcPct val="150000"/>
              </a:lnSpc>
              <a:spcAft>
                <a:spcPts val="600"/>
              </a:spcAft>
            </a:pPr>
            <a:r>
              <a:rPr lang="en-US" sz="3600" b="1" dirty="0" smtClean="0"/>
              <a:t>Useful tools and resources to help identify what is real from what is fake in a world full of misinformation, disinformation, and mal-information.  </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1459" y="4178870"/>
            <a:ext cx="1941272" cy="1954301"/>
          </a:xfrm>
          <a:prstGeom prst="rect">
            <a:avLst/>
          </a:prstGeom>
        </p:spPr>
      </p:pic>
    </p:spTree>
    <p:extLst>
      <p:ext uri="{BB962C8B-B14F-4D97-AF65-F5344CB8AC3E}">
        <p14:creationId xmlns:p14="http://schemas.microsoft.com/office/powerpoint/2010/main" val="486624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18" y="326572"/>
            <a:ext cx="10973733" cy="6214212"/>
          </a:xfrm>
          <a:prstGeom prst="rect">
            <a:avLst/>
          </a:prstGeom>
        </p:spPr>
      </p:pic>
    </p:spTree>
    <p:extLst>
      <p:ext uri="{BB962C8B-B14F-4D97-AF65-F5344CB8AC3E}">
        <p14:creationId xmlns:p14="http://schemas.microsoft.com/office/powerpoint/2010/main" val="1581813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87194"/>
            <a:ext cx="10515600" cy="1325563"/>
          </a:xfrm>
          <a:solidFill>
            <a:schemeClr val="accent1">
              <a:lumMod val="75000"/>
            </a:schemeClr>
          </a:solidFill>
        </p:spPr>
        <p:txBody>
          <a:bodyPr>
            <a:normAutofit/>
          </a:bodyPr>
          <a:lstStyle/>
          <a:p>
            <a:r>
              <a:rPr lang="en-US" sz="6000" dirty="0" smtClean="0">
                <a:solidFill>
                  <a:schemeClr val="bg1"/>
                </a:solidFill>
                <a:latin typeface="+mn-lt"/>
              </a:rPr>
              <a:t>Why we fall for misinformation</a:t>
            </a:r>
            <a:endParaRPr lang="en-US" sz="6000" dirty="0">
              <a:solidFill>
                <a:schemeClr val="bg1"/>
              </a:solidFill>
              <a:latin typeface="+mn-lt"/>
            </a:endParaRPr>
          </a:p>
        </p:txBody>
      </p:sp>
      <p:sp>
        <p:nvSpPr>
          <p:cNvPr id="3" name="Content Placeholder 2"/>
          <p:cNvSpPr>
            <a:spLocks noGrp="1"/>
          </p:cNvSpPr>
          <p:nvPr>
            <p:ph idx="1"/>
          </p:nvPr>
        </p:nvSpPr>
        <p:spPr>
          <a:xfrm>
            <a:off x="2123257" y="2557144"/>
            <a:ext cx="7945483" cy="3399517"/>
          </a:xfrm>
        </p:spPr>
        <p:txBody>
          <a:bodyPr>
            <a:normAutofit/>
          </a:bodyPr>
          <a:lstStyle/>
          <a:p>
            <a:r>
              <a:rPr lang="en-US" sz="7200" b="1" dirty="0" smtClean="0"/>
              <a:t>Filter bubbles</a:t>
            </a:r>
          </a:p>
          <a:p>
            <a:r>
              <a:rPr lang="en-US" sz="7200" b="1" dirty="0" smtClean="0"/>
              <a:t>Echo Chambers</a:t>
            </a:r>
          </a:p>
          <a:p>
            <a:r>
              <a:rPr lang="en-US" sz="7200" b="1" dirty="0" smtClean="0"/>
              <a:t>Confirmation Bias</a:t>
            </a:r>
          </a:p>
          <a:p>
            <a:endParaRPr lang="en-US" sz="7200" b="1" dirty="0" smtClean="0"/>
          </a:p>
          <a:p>
            <a:endParaRPr lang="en-US" sz="7200" b="1" dirty="0"/>
          </a:p>
        </p:txBody>
      </p:sp>
    </p:spTree>
    <p:extLst>
      <p:ext uri="{BB962C8B-B14F-4D97-AF65-F5344CB8AC3E}">
        <p14:creationId xmlns:p14="http://schemas.microsoft.com/office/powerpoint/2010/main" val="234597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T-k1kDIRnw"/>
          <p:cNvPicPr>
            <a:picLocks noRot="1" noChangeAspect="1"/>
          </p:cNvPicPr>
          <p:nvPr>
            <a:videoFile r:link="rId1"/>
          </p:nvPr>
        </p:nvPicPr>
        <p:blipFill>
          <a:blip r:embed="rId4"/>
          <a:stretch>
            <a:fillRect/>
          </a:stretch>
        </p:blipFill>
        <p:spPr>
          <a:xfrm>
            <a:off x="556783" y="261258"/>
            <a:ext cx="11069160" cy="622640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588855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20RoB331w"/>
          <p:cNvPicPr>
            <a:picLocks noRot="1" noChangeAspect="1"/>
          </p:cNvPicPr>
          <p:nvPr>
            <a:videoFile r:link="rId1"/>
          </p:nvPr>
        </p:nvPicPr>
        <p:blipFill>
          <a:blip r:embed="rId4"/>
          <a:stretch>
            <a:fillRect/>
          </a:stretch>
        </p:blipFill>
        <p:spPr>
          <a:xfrm>
            <a:off x="705394" y="485556"/>
            <a:ext cx="10763795" cy="605463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468642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96705"/>
            <a:ext cx="10515600" cy="1325563"/>
          </a:xfrm>
          <a:solidFill>
            <a:schemeClr val="accent1">
              <a:lumMod val="75000"/>
            </a:schemeClr>
          </a:solidFill>
        </p:spPr>
        <p:txBody>
          <a:bodyPr>
            <a:normAutofit/>
          </a:bodyPr>
          <a:lstStyle/>
          <a:p>
            <a:r>
              <a:rPr lang="en-US" sz="6000" b="1" dirty="0" smtClean="0">
                <a:solidFill>
                  <a:schemeClr val="bg1"/>
                </a:solidFill>
                <a:latin typeface="+mn-lt"/>
              </a:rPr>
              <a:t>How to identify Misinformation</a:t>
            </a:r>
            <a:r>
              <a:rPr lang="en-US" sz="6000" b="1" dirty="0" smtClean="0">
                <a:latin typeface="+mn-lt"/>
              </a:rPr>
              <a:t> </a:t>
            </a:r>
            <a:endParaRPr lang="en-US" sz="6000" b="1" dirty="0">
              <a:latin typeface="+mn-lt"/>
            </a:endParaRPr>
          </a:p>
        </p:txBody>
      </p:sp>
      <p:sp>
        <p:nvSpPr>
          <p:cNvPr id="4" name="Content Placeholder 3"/>
          <p:cNvSpPr>
            <a:spLocks noGrp="1"/>
          </p:cNvSpPr>
          <p:nvPr>
            <p:ph sz="half" idx="2"/>
          </p:nvPr>
        </p:nvSpPr>
        <p:spPr>
          <a:xfrm>
            <a:off x="630782" y="1910610"/>
            <a:ext cx="3414301" cy="4111366"/>
          </a:xfrm>
        </p:spPr>
        <p:txBody>
          <a:bodyPr>
            <a:normAutofit fontScale="92500" lnSpcReduction="20000"/>
          </a:bodyPr>
          <a:lstStyle/>
          <a:p>
            <a:pPr marL="0" indent="0">
              <a:lnSpc>
                <a:spcPct val="150000"/>
              </a:lnSpc>
              <a:buNone/>
            </a:pPr>
            <a:r>
              <a:rPr lang="en-US" sz="3200" b="1" dirty="0" smtClean="0"/>
              <a:t>Know….</a:t>
            </a:r>
          </a:p>
          <a:p>
            <a:pPr marL="457200" lvl="1" indent="0">
              <a:lnSpc>
                <a:spcPct val="150000"/>
              </a:lnSpc>
              <a:buNone/>
            </a:pPr>
            <a:r>
              <a:rPr lang="en-US" sz="3200" b="1" dirty="0" smtClean="0"/>
              <a:t>The source</a:t>
            </a:r>
          </a:p>
          <a:p>
            <a:pPr marL="457200" lvl="1" indent="0">
              <a:lnSpc>
                <a:spcPct val="150000"/>
              </a:lnSpc>
              <a:buNone/>
            </a:pPr>
            <a:r>
              <a:rPr lang="en-US" sz="3200" b="1" dirty="0" smtClean="0"/>
              <a:t>The content</a:t>
            </a:r>
          </a:p>
          <a:p>
            <a:pPr marL="457200" lvl="1" indent="0">
              <a:lnSpc>
                <a:spcPct val="150000"/>
              </a:lnSpc>
              <a:buNone/>
            </a:pPr>
            <a:r>
              <a:rPr lang="en-US" sz="3200" b="1" dirty="0" smtClean="0"/>
              <a:t>The facts</a:t>
            </a:r>
          </a:p>
          <a:p>
            <a:pPr marL="457200" lvl="1" indent="0">
              <a:lnSpc>
                <a:spcPct val="150000"/>
              </a:lnSpc>
              <a:buNone/>
            </a:pPr>
            <a:r>
              <a:rPr lang="en-US" sz="3200" b="1" dirty="0" smtClean="0"/>
              <a:t>The date</a:t>
            </a:r>
          </a:p>
          <a:p>
            <a:pPr marL="457200" lvl="1" indent="0">
              <a:lnSpc>
                <a:spcPct val="150000"/>
              </a:lnSpc>
              <a:buNone/>
            </a:pPr>
            <a:r>
              <a:rPr lang="en-US" sz="3200" b="1" dirty="0" smtClean="0"/>
              <a:t>Yourself</a:t>
            </a:r>
            <a:endParaRPr lang="en-US" sz="3200" b="1"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388503" y="2359042"/>
            <a:ext cx="7966885" cy="3662934"/>
          </a:xfrm>
        </p:spPr>
      </p:pic>
    </p:spTree>
    <p:extLst>
      <p:ext uri="{BB962C8B-B14F-4D97-AF65-F5344CB8AC3E}">
        <p14:creationId xmlns:p14="http://schemas.microsoft.com/office/powerpoint/2010/main" val="1590401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4leAlCqrNW4"/>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46383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91bGT9BjYk"/>
          <p:cNvPicPr>
            <a:picLocks noRot="1" noChangeAspect="1"/>
          </p:cNvPicPr>
          <p:nvPr>
            <a:videoFile r:link="rId1"/>
          </p:nvPr>
        </p:nvPicPr>
        <p:blipFill>
          <a:blip r:embed="rId3"/>
          <a:stretch>
            <a:fillRect/>
          </a:stretch>
        </p:blipFill>
        <p:spPr>
          <a:xfrm>
            <a:off x="-116147" y="0"/>
            <a:ext cx="12308147" cy="6923334"/>
          </a:xfrm>
          <a:prstGeom prst="rect">
            <a:avLst/>
          </a:prstGeom>
        </p:spPr>
      </p:pic>
    </p:spTree>
    <p:extLst>
      <p:ext uri="{BB962C8B-B14F-4D97-AF65-F5344CB8AC3E}">
        <p14:creationId xmlns:p14="http://schemas.microsoft.com/office/powerpoint/2010/main" val="3715749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a:bodyPr>
          <a:lstStyle/>
          <a:p>
            <a:pPr algn="ctr"/>
            <a:r>
              <a:rPr lang="en-US" sz="5400" b="1" dirty="0" smtClean="0">
                <a:solidFill>
                  <a:schemeClr val="bg1"/>
                </a:solidFill>
                <a:latin typeface="+mn-lt"/>
              </a:rPr>
              <a:t>GCF Global – Digital Media Literacy</a:t>
            </a:r>
            <a:endParaRPr lang="en-US" sz="5400" b="1" dirty="0">
              <a:solidFill>
                <a:schemeClr val="bg1"/>
              </a:solidFill>
              <a:latin typeface="+mn-lt"/>
            </a:endParaRPr>
          </a:p>
        </p:txBody>
      </p:sp>
      <p:sp>
        <p:nvSpPr>
          <p:cNvPr id="3" name="Content Placeholder 2"/>
          <p:cNvSpPr>
            <a:spLocks noGrp="1"/>
          </p:cNvSpPr>
          <p:nvPr>
            <p:ph idx="1"/>
          </p:nvPr>
        </p:nvSpPr>
        <p:spPr>
          <a:xfrm>
            <a:off x="1817648" y="2084118"/>
            <a:ext cx="9668107" cy="3171243"/>
          </a:xfrm>
        </p:spPr>
        <p:txBody>
          <a:bodyPr>
            <a:normAutofit/>
          </a:bodyPr>
          <a:lstStyle/>
          <a:p>
            <a:pPr marL="0" indent="0">
              <a:buNone/>
            </a:pPr>
            <a:r>
              <a:rPr lang="en-US" sz="4000" b="1" dirty="0" smtClean="0"/>
              <a:t>Self-guided tutorials and YouTube series</a:t>
            </a:r>
          </a:p>
          <a:p>
            <a:pPr marL="0" indent="0">
              <a:buNone/>
            </a:pPr>
            <a:endParaRPr lang="en-US" sz="2000" dirty="0" smtClean="0"/>
          </a:p>
          <a:p>
            <a:pPr lvl="1"/>
            <a:r>
              <a:rPr lang="en-US" sz="4000" dirty="0" smtClean="0"/>
              <a:t>Evaluating Information</a:t>
            </a:r>
          </a:p>
          <a:p>
            <a:pPr lvl="1"/>
            <a:r>
              <a:rPr lang="en-US" sz="4000" dirty="0" smtClean="0"/>
              <a:t>Media</a:t>
            </a:r>
          </a:p>
          <a:p>
            <a:pPr lvl="1"/>
            <a:r>
              <a:rPr lang="en-US" sz="4000" dirty="0" smtClean="0"/>
              <a:t>Social Media and smartphones</a:t>
            </a:r>
          </a:p>
          <a:p>
            <a:endParaRPr lang="en-US" dirty="0" smtClean="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25" y="5255361"/>
            <a:ext cx="4210050" cy="1133475"/>
          </a:xfrm>
          <a:prstGeom prst="rect">
            <a:avLst/>
          </a:prstGeom>
        </p:spPr>
      </p:pic>
    </p:spTree>
    <p:extLst>
      <p:ext uri="{BB962C8B-B14F-4D97-AF65-F5344CB8AC3E}">
        <p14:creationId xmlns:p14="http://schemas.microsoft.com/office/powerpoint/2010/main" val="41626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2500" y="2041760"/>
            <a:ext cx="7397135" cy="4045532"/>
          </a:xfrm>
        </p:spPr>
        <p:txBody>
          <a:bodyPr>
            <a:noAutofit/>
          </a:bodyPr>
          <a:lstStyle/>
          <a:p>
            <a:pPr lvl="1"/>
            <a:r>
              <a:rPr lang="en-US" sz="3200" dirty="0" smtClean="0">
                <a:hlinkClick r:id="rId3"/>
              </a:rPr>
              <a:t>Judging online Information</a:t>
            </a:r>
            <a:endParaRPr lang="en-US" sz="3200" dirty="0" smtClean="0"/>
          </a:p>
          <a:p>
            <a:pPr lvl="1"/>
            <a:r>
              <a:rPr lang="en-US" sz="3200" dirty="0" smtClean="0">
                <a:hlinkClick r:id="rId4"/>
              </a:rPr>
              <a:t>Practice evaluating a webpage</a:t>
            </a:r>
            <a:endParaRPr lang="en-US" sz="3200" dirty="0" smtClean="0"/>
          </a:p>
          <a:p>
            <a:pPr lvl="1"/>
            <a:r>
              <a:rPr lang="en-US" sz="3200" dirty="0" smtClean="0">
                <a:hlinkClick r:id="rId5"/>
              </a:rPr>
              <a:t>How to read a webpage</a:t>
            </a:r>
            <a:endParaRPr lang="en-US" sz="3200" dirty="0" smtClean="0"/>
          </a:p>
          <a:p>
            <a:pPr lvl="1"/>
            <a:r>
              <a:rPr lang="en-US" sz="3200" dirty="0" smtClean="0">
                <a:hlinkClick r:id="rId6"/>
              </a:rPr>
              <a:t>What is sponsored content</a:t>
            </a:r>
            <a:endParaRPr lang="en-US" sz="3200" dirty="0" smtClean="0"/>
          </a:p>
          <a:p>
            <a:pPr lvl="1"/>
            <a:r>
              <a:rPr lang="en-US" sz="3200" dirty="0" smtClean="0">
                <a:hlinkClick r:id="rId7"/>
              </a:rPr>
              <a:t>What is clickbait</a:t>
            </a:r>
            <a:endParaRPr lang="en-US" sz="3200" dirty="0" smtClean="0"/>
          </a:p>
          <a:p>
            <a:pPr lvl="1"/>
            <a:r>
              <a:rPr lang="en-US" sz="3200" dirty="0" smtClean="0">
                <a:hlinkClick r:id="rId8"/>
              </a:rPr>
              <a:t>What is targeted advertising</a:t>
            </a:r>
            <a:endParaRPr lang="en-US" sz="3200" dirty="0" smtClean="0"/>
          </a:p>
          <a:p>
            <a:pPr lvl="1"/>
            <a:r>
              <a:rPr lang="en-US" sz="3200" dirty="0" smtClean="0">
                <a:hlinkClick r:id="rId9"/>
              </a:rPr>
              <a:t>How ads and clicks shape the internet</a:t>
            </a:r>
            <a:endParaRPr lang="en-US" sz="3200" dirty="0"/>
          </a:p>
        </p:txBody>
      </p:sp>
      <p:pic>
        <p:nvPicPr>
          <p:cNvPr id="4" name="Picture 3">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9925" y="5522976"/>
            <a:ext cx="3216052" cy="865860"/>
          </a:xfrm>
          <a:prstGeom prst="rect">
            <a:avLst/>
          </a:prstGeom>
        </p:spPr>
      </p:pic>
      <p:sp>
        <p:nvSpPr>
          <p:cNvPr id="6" name="Title 1"/>
          <p:cNvSpPr>
            <a:spLocks noGrp="1"/>
          </p:cNvSpPr>
          <p:nvPr>
            <p:ph type="title"/>
          </p:nvPr>
        </p:nvSpPr>
        <p:spPr>
          <a:solidFill>
            <a:schemeClr val="accent1">
              <a:lumMod val="75000"/>
            </a:schemeClr>
          </a:solidFill>
        </p:spPr>
        <p:txBody>
          <a:bodyPr>
            <a:normAutofit/>
          </a:bodyPr>
          <a:lstStyle/>
          <a:p>
            <a:pPr algn="ctr"/>
            <a:r>
              <a:rPr lang="en-US" sz="5400" b="1" dirty="0" smtClean="0">
                <a:solidFill>
                  <a:schemeClr val="bg1"/>
                </a:solidFill>
                <a:latin typeface="+mn-lt"/>
              </a:rPr>
              <a:t>Evaluating Information</a:t>
            </a:r>
            <a:endParaRPr lang="en-US" sz="5400" b="1" dirty="0">
              <a:solidFill>
                <a:schemeClr val="bg1"/>
              </a:solidFill>
              <a:latin typeface="+mn-lt"/>
            </a:endParaRPr>
          </a:p>
        </p:txBody>
      </p:sp>
      <p:pic>
        <p:nvPicPr>
          <p:cNvPr id="7" name="SjLma6thE6E"/>
          <p:cNvPicPr>
            <a:picLocks noRot="1" noChangeAspect="1"/>
          </p:cNvPicPr>
          <p:nvPr>
            <a:videoFile r:link="rId1"/>
          </p:nvPr>
        </p:nvPicPr>
        <p:blipFill>
          <a:blip r:embed="rId12"/>
          <a:stretch>
            <a:fillRect/>
          </a:stretch>
        </p:blipFill>
        <p:spPr>
          <a:xfrm>
            <a:off x="519925" y="2320957"/>
            <a:ext cx="3885740" cy="2185729"/>
          </a:xfrm>
          <a:prstGeom prst="rect">
            <a:avLst/>
          </a:prstGeom>
        </p:spPr>
      </p:pic>
    </p:spTree>
    <p:extLst>
      <p:ext uri="{BB962C8B-B14F-4D97-AF65-F5344CB8AC3E}">
        <p14:creationId xmlns:p14="http://schemas.microsoft.com/office/powerpoint/2010/main" val="493506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9166" y="2130340"/>
            <a:ext cx="9692639" cy="2685369"/>
          </a:xfrm>
        </p:spPr>
        <p:txBody>
          <a:bodyPr>
            <a:noAutofit/>
          </a:bodyPr>
          <a:lstStyle/>
          <a:p>
            <a:r>
              <a:rPr lang="en-US" sz="3600" dirty="0" smtClean="0">
                <a:hlinkClick r:id="rId2"/>
              </a:rPr>
              <a:t>Deconstructing media messages</a:t>
            </a:r>
            <a:endParaRPr lang="en-US" sz="3600" dirty="0" smtClean="0"/>
          </a:p>
          <a:p>
            <a:r>
              <a:rPr lang="en-US" sz="3600" dirty="0" smtClean="0">
                <a:hlinkClick r:id="rId3"/>
              </a:rPr>
              <a:t>The problem with photo manipulation</a:t>
            </a:r>
            <a:endParaRPr lang="en-US" sz="3600" dirty="0" smtClean="0"/>
          </a:p>
          <a:p>
            <a:r>
              <a:rPr lang="en-US" sz="3600" dirty="0" smtClean="0">
                <a:hlinkClick r:id="rId4"/>
              </a:rPr>
              <a:t>Recognizing persuasive language</a:t>
            </a:r>
            <a:endParaRPr lang="en-US" sz="3600" dirty="0" smtClean="0"/>
          </a:p>
          <a:p>
            <a:r>
              <a:rPr lang="en-US" sz="3600" dirty="0" smtClean="0">
                <a:hlinkClick r:id="rId5"/>
              </a:rPr>
              <a:t>The blur between facts and opinions in the media</a:t>
            </a:r>
            <a:endParaRPr lang="en-US" sz="3600" dirty="0"/>
          </a:p>
        </p:txBody>
      </p:sp>
      <p:pic>
        <p:nvPicPr>
          <p:cNvPr id="4" name="Picture 3">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925" y="5255361"/>
            <a:ext cx="4210050" cy="1133475"/>
          </a:xfrm>
          <a:prstGeom prst="rect">
            <a:avLst/>
          </a:prstGeom>
        </p:spPr>
      </p:pic>
      <p:sp>
        <p:nvSpPr>
          <p:cNvPr id="6" name="Title 1"/>
          <p:cNvSpPr>
            <a:spLocks noGrp="1"/>
          </p:cNvSpPr>
          <p:nvPr>
            <p:ph type="title"/>
          </p:nvPr>
        </p:nvSpPr>
        <p:spPr>
          <a:solidFill>
            <a:schemeClr val="accent1">
              <a:lumMod val="75000"/>
            </a:schemeClr>
          </a:solidFill>
        </p:spPr>
        <p:txBody>
          <a:bodyPr>
            <a:normAutofit/>
          </a:bodyPr>
          <a:lstStyle/>
          <a:p>
            <a:pPr algn="ctr"/>
            <a:r>
              <a:rPr lang="en-US" sz="5400" b="1" dirty="0" smtClean="0">
                <a:solidFill>
                  <a:schemeClr val="bg1"/>
                </a:solidFill>
                <a:latin typeface="+mn-lt"/>
              </a:rPr>
              <a:t>Media</a:t>
            </a:r>
            <a:endParaRPr lang="en-US" sz="5400" b="1" dirty="0">
              <a:solidFill>
                <a:schemeClr val="bg1"/>
              </a:solidFill>
              <a:latin typeface="+mn-lt"/>
            </a:endParaRPr>
          </a:p>
        </p:txBody>
      </p:sp>
    </p:spTree>
    <p:extLst>
      <p:ext uri="{BB962C8B-B14F-4D97-AF65-F5344CB8AC3E}">
        <p14:creationId xmlns:p14="http://schemas.microsoft.com/office/powerpoint/2010/main" val="1287101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a:bodyPr>
          <a:lstStyle/>
          <a:p>
            <a:pPr algn="ctr"/>
            <a:r>
              <a:rPr lang="en-US" sz="7200" dirty="0" smtClean="0">
                <a:solidFill>
                  <a:schemeClr val="bg1"/>
                </a:solidFill>
                <a:latin typeface="+mn-lt"/>
              </a:rPr>
              <a:t>What we will cover</a:t>
            </a:r>
            <a:endParaRPr lang="en-US" sz="7200" dirty="0">
              <a:solidFill>
                <a:schemeClr val="bg1"/>
              </a:solidFill>
              <a:latin typeface="+mn-lt"/>
            </a:endParaRPr>
          </a:p>
        </p:txBody>
      </p:sp>
      <p:sp>
        <p:nvSpPr>
          <p:cNvPr id="3" name="Content Placeholder 2"/>
          <p:cNvSpPr>
            <a:spLocks noGrp="1"/>
          </p:cNvSpPr>
          <p:nvPr>
            <p:ph sz="half" idx="1"/>
          </p:nvPr>
        </p:nvSpPr>
        <p:spPr>
          <a:xfrm>
            <a:off x="838200" y="2126708"/>
            <a:ext cx="10234961" cy="4351338"/>
          </a:xfrm>
        </p:spPr>
        <p:txBody>
          <a:bodyPr/>
          <a:lstStyle/>
          <a:p>
            <a:r>
              <a:rPr lang="en-US" b="1" dirty="0" smtClean="0"/>
              <a:t>How to understand what Misinformation, Disinformation, and Mal-information is.</a:t>
            </a:r>
          </a:p>
          <a:p>
            <a:r>
              <a:rPr lang="en-US" b="1" dirty="0" smtClean="0"/>
              <a:t>How false news spreads</a:t>
            </a:r>
          </a:p>
          <a:p>
            <a:r>
              <a:rPr lang="en-US" b="1" dirty="0" smtClean="0"/>
              <a:t>Filter Bubbles &amp; Echo Chambers</a:t>
            </a:r>
          </a:p>
          <a:p>
            <a:r>
              <a:rPr lang="en-US" b="1" dirty="0" smtClean="0"/>
              <a:t>Why we fall for misinformation</a:t>
            </a:r>
          </a:p>
          <a:p>
            <a:r>
              <a:rPr lang="en-US" b="1" dirty="0" smtClean="0"/>
              <a:t>Identifying misinformation</a:t>
            </a:r>
          </a:p>
          <a:p>
            <a:r>
              <a:rPr lang="en-US" b="1" dirty="0" smtClean="0"/>
              <a:t>How to spot misleading graphs</a:t>
            </a:r>
          </a:p>
          <a:p>
            <a:r>
              <a:rPr lang="en-US" b="1" dirty="0" smtClean="0"/>
              <a:t>Digital Media Literacy – further resources</a:t>
            </a:r>
          </a:p>
          <a:p>
            <a:pPr marL="0" indent="0">
              <a:buNone/>
            </a:pPr>
            <a:endParaRPr lang="en-US" dirty="0" smtClean="0"/>
          </a:p>
        </p:txBody>
      </p:sp>
    </p:spTree>
    <p:extLst>
      <p:ext uri="{BB962C8B-B14F-4D97-AF65-F5344CB8AC3E}">
        <p14:creationId xmlns:p14="http://schemas.microsoft.com/office/powerpoint/2010/main" val="2036356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5349" y="1920240"/>
            <a:ext cx="8059782" cy="4637314"/>
          </a:xfrm>
        </p:spPr>
        <p:txBody>
          <a:bodyPr>
            <a:normAutofit fontScale="77500" lnSpcReduction="20000"/>
          </a:bodyPr>
          <a:lstStyle/>
          <a:p>
            <a:pPr lvl="1">
              <a:lnSpc>
                <a:spcPct val="150000"/>
              </a:lnSpc>
            </a:pPr>
            <a:r>
              <a:rPr lang="en-US" sz="3200" b="1" dirty="0" smtClean="0">
                <a:hlinkClick r:id="rId2"/>
              </a:rPr>
              <a:t>What is an Echo Chamber</a:t>
            </a:r>
            <a:endParaRPr lang="en-US" sz="3200" b="1" dirty="0" smtClean="0"/>
          </a:p>
          <a:p>
            <a:pPr lvl="1">
              <a:lnSpc>
                <a:spcPct val="150000"/>
              </a:lnSpc>
            </a:pPr>
            <a:r>
              <a:rPr lang="en-US" sz="3200" b="1" dirty="0" smtClean="0">
                <a:hlinkClick r:id="rId3"/>
              </a:rPr>
              <a:t>How Filter Bubbles isolate you</a:t>
            </a:r>
            <a:endParaRPr lang="en-US" sz="3200" b="1" dirty="0" smtClean="0"/>
          </a:p>
          <a:p>
            <a:pPr lvl="1">
              <a:lnSpc>
                <a:spcPct val="150000"/>
              </a:lnSpc>
            </a:pPr>
            <a:r>
              <a:rPr lang="en-US" sz="3200" b="1" dirty="0" smtClean="0">
                <a:hlinkClick r:id="rId4"/>
              </a:rPr>
              <a:t>What is fake news?</a:t>
            </a:r>
            <a:endParaRPr lang="en-US" sz="3200" b="1" dirty="0" smtClean="0"/>
          </a:p>
          <a:p>
            <a:pPr lvl="1">
              <a:lnSpc>
                <a:spcPct val="150000"/>
              </a:lnSpc>
            </a:pPr>
            <a:r>
              <a:rPr lang="en-US" sz="3200" b="1" dirty="0" smtClean="0">
                <a:hlinkClick r:id="rId5"/>
              </a:rPr>
              <a:t>How social media stars make money</a:t>
            </a:r>
            <a:endParaRPr lang="en-US" sz="3200" b="1" dirty="0" smtClean="0"/>
          </a:p>
          <a:p>
            <a:pPr lvl="1">
              <a:lnSpc>
                <a:spcPct val="150000"/>
              </a:lnSpc>
            </a:pPr>
            <a:r>
              <a:rPr lang="en-US" sz="3200" b="1" dirty="0" smtClean="0">
                <a:hlinkClick r:id="rId6"/>
              </a:rPr>
              <a:t>Always on in a digital world</a:t>
            </a:r>
            <a:endParaRPr lang="en-US" sz="3200" b="1" dirty="0" smtClean="0"/>
          </a:p>
          <a:p>
            <a:pPr lvl="1">
              <a:lnSpc>
                <a:spcPct val="150000"/>
              </a:lnSpc>
            </a:pPr>
            <a:r>
              <a:rPr lang="en-US" sz="3200" b="1" dirty="0" smtClean="0">
                <a:hlinkClick r:id="rId7"/>
              </a:rPr>
              <a:t>Why we can’t stop scrolling</a:t>
            </a:r>
            <a:endParaRPr lang="en-US" sz="3200" b="1" dirty="0" smtClean="0"/>
          </a:p>
          <a:p>
            <a:pPr lvl="1">
              <a:lnSpc>
                <a:spcPct val="150000"/>
              </a:lnSpc>
            </a:pPr>
            <a:r>
              <a:rPr lang="en-US" sz="3200" b="1" dirty="0" smtClean="0">
                <a:hlinkClick r:id="rId8"/>
              </a:rPr>
              <a:t>Why we can’t just pick a movie</a:t>
            </a:r>
            <a:endParaRPr lang="en-US" sz="3200" b="1" dirty="0" smtClean="0"/>
          </a:p>
          <a:p>
            <a:pPr lvl="1">
              <a:lnSpc>
                <a:spcPct val="150000"/>
              </a:lnSpc>
            </a:pPr>
            <a:r>
              <a:rPr lang="en-US" sz="3200" b="1" dirty="0" smtClean="0">
                <a:hlinkClick r:id="rId9"/>
              </a:rPr>
              <a:t>FOMO: or relationship on social media</a:t>
            </a:r>
            <a:endParaRPr lang="en-US" sz="3200" b="1" dirty="0" smtClean="0"/>
          </a:p>
        </p:txBody>
      </p:sp>
      <p:pic>
        <p:nvPicPr>
          <p:cNvPr id="4" name="Picture 3">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9925" y="5558145"/>
            <a:ext cx="3085424" cy="830691"/>
          </a:xfrm>
          <a:prstGeom prst="rect">
            <a:avLst/>
          </a:prstGeom>
        </p:spPr>
      </p:pic>
      <p:sp>
        <p:nvSpPr>
          <p:cNvPr id="6" name="Title 1"/>
          <p:cNvSpPr>
            <a:spLocks noGrp="1"/>
          </p:cNvSpPr>
          <p:nvPr>
            <p:ph type="title"/>
          </p:nvPr>
        </p:nvSpPr>
        <p:spPr>
          <a:solidFill>
            <a:schemeClr val="accent1">
              <a:lumMod val="75000"/>
            </a:schemeClr>
          </a:solidFill>
        </p:spPr>
        <p:txBody>
          <a:bodyPr>
            <a:normAutofit/>
          </a:bodyPr>
          <a:lstStyle/>
          <a:p>
            <a:pPr algn="ctr"/>
            <a:r>
              <a:rPr lang="en-US" sz="5400" b="1" dirty="0" smtClean="0">
                <a:solidFill>
                  <a:schemeClr val="bg1"/>
                </a:solidFill>
                <a:latin typeface="+mn-lt"/>
              </a:rPr>
              <a:t>Social Media and Smartphones</a:t>
            </a:r>
            <a:endParaRPr lang="en-US" sz="5400" b="1" dirty="0">
              <a:solidFill>
                <a:schemeClr val="bg1"/>
              </a:solidFill>
              <a:latin typeface="+mn-lt"/>
            </a:endParaRPr>
          </a:p>
        </p:txBody>
      </p:sp>
    </p:spTree>
    <p:extLst>
      <p:ext uri="{BB962C8B-B14F-4D97-AF65-F5344CB8AC3E}">
        <p14:creationId xmlns:p14="http://schemas.microsoft.com/office/powerpoint/2010/main" val="3349179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850" y="661843"/>
            <a:ext cx="3180013" cy="1519653"/>
          </a:xfrm>
        </p:spPr>
      </p:pic>
      <p:sp>
        <p:nvSpPr>
          <p:cNvPr id="7" name="TextBox 6"/>
          <p:cNvSpPr txBox="1"/>
          <p:nvPr/>
        </p:nvSpPr>
        <p:spPr>
          <a:xfrm>
            <a:off x="5982787" y="1027906"/>
            <a:ext cx="3071949" cy="646331"/>
          </a:xfrm>
          <a:prstGeom prst="rect">
            <a:avLst/>
          </a:prstGeom>
          <a:noFill/>
        </p:spPr>
        <p:txBody>
          <a:bodyPr wrap="square" rtlCol="0">
            <a:spAutoFit/>
          </a:bodyPr>
          <a:lstStyle/>
          <a:p>
            <a:r>
              <a:rPr lang="en-US" sz="3600" b="1" dirty="0" smtClean="0">
                <a:hlinkClick r:id="rId3"/>
              </a:rPr>
              <a:t>Rate your bias</a:t>
            </a:r>
            <a:endParaRPr lang="en-US" sz="3600" b="1" dirty="0"/>
          </a:p>
        </p:txBody>
      </p:sp>
      <p:sp>
        <p:nvSpPr>
          <p:cNvPr id="8" name="TextBox 7"/>
          <p:cNvSpPr txBox="1"/>
          <p:nvPr/>
        </p:nvSpPr>
        <p:spPr>
          <a:xfrm>
            <a:off x="708781" y="5559197"/>
            <a:ext cx="7876903" cy="584775"/>
          </a:xfrm>
          <a:prstGeom prst="rect">
            <a:avLst/>
          </a:prstGeom>
          <a:noFill/>
        </p:spPr>
        <p:txBody>
          <a:bodyPr wrap="square" rtlCol="0">
            <a:spAutoFit/>
          </a:bodyPr>
          <a:lstStyle/>
          <a:p>
            <a:r>
              <a:rPr lang="en-US" sz="3200" b="1" dirty="0">
                <a:hlinkClick r:id="rId4"/>
              </a:rPr>
              <a:t>16 Types of Media </a:t>
            </a:r>
            <a:r>
              <a:rPr lang="en-US" sz="3200" b="1" dirty="0" smtClean="0">
                <a:hlinkClick r:id="rId4"/>
              </a:rPr>
              <a:t>Bias and </a:t>
            </a:r>
            <a:r>
              <a:rPr lang="en-US" sz="3200" b="1" dirty="0">
                <a:hlinkClick r:id="rId4"/>
              </a:rPr>
              <a:t>how to spot them</a:t>
            </a:r>
            <a:endParaRPr lang="en-US" sz="3200" b="1" dirty="0"/>
          </a:p>
        </p:txBody>
      </p:sp>
      <p:sp>
        <p:nvSpPr>
          <p:cNvPr id="9" name="TextBox 8"/>
          <p:cNvSpPr txBox="1"/>
          <p:nvPr/>
        </p:nvSpPr>
        <p:spPr>
          <a:xfrm>
            <a:off x="3958046" y="2116019"/>
            <a:ext cx="6426926" cy="707886"/>
          </a:xfrm>
          <a:prstGeom prst="rect">
            <a:avLst/>
          </a:prstGeom>
          <a:noFill/>
        </p:spPr>
        <p:txBody>
          <a:bodyPr wrap="square" rtlCol="0">
            <a:spAutoFit/>
          </a:bodyPr>
          <a:lstStyle/>
          <a:p>
            <a:r>
              <a:rPr lang="en-US" sz="4000" b="1" dirty="0" smtClean="0">
                <a:hlinkClick r:id="rId5"/>
              </a:rPr>
              <a:t>Media Bias Ratings | </a:t>
            </a:r>
            <a:r>
              <a:rPr lang="en-US" sz="4000" b="1" dirty="0" err="1" smtClean="0">
                <a:hlinkClick r:id="rId5"/>
              </a:rPr>
              <a:t>AllSides</a:t>
            </a:r>
            <a:endParaRPr lang="en-US" sz="4000" b="1" dirty="0"/>
          </a:p>
        </p:txBody>
      </p:sp>
      <p:sp>
        <p:nvSpPr>
          <p:cNvPr id="10" name="TextBox 9"/>
          <p:cNvSpPr txBox="1"/>
          <p:nvPr/>
        </p:nvSpPr>
        <p:spPr>
          <a:xfrm>
            <a:off x="3149359" y="4260149"/>
            <a:ext cx="6308149" cy="830997"/>
          </a:xfrm>
          <a:prstGeom prst="rect">
            <a:avLst/>
          </a:prstGeom>
          <a:noFill/>
        </p:spPr>
        <p:txBody>
          <a:bodyPr wrap="square" rtlCol="0">
            <a:spAutoFit/>
          </a:bodyPr>
          <a:lstStyle/>
          <a:p>
            <a:r>
              <a:rPr lang="en-US" sz="2400" b="1" dirty="0" smtClean="0">
                <a:hlinkClick r:id="rId6"/>
              </a:rPr>
              <a:t>Misinformation Watch: Examples of Fake News, Fact Checking and More | </a:t>
            </a:r>
            <a:r>
              <a:rPr lang="en-US" sz="2400" b="1" dirty="0" err="1" smtClean="0">
                <a:hlinkClick r:id="rId6"/>
              </a:rPr>
              <a:t>AllSides</a:t>
            </a:r>
            <a:endParaRPr lang="en-US" sz="2400" b="1" dirty="0"/>
          </a:p>
        </p:txBody>
      </p:sp>
      <p:sp>
        <p:nvSpPr>
          <p:cNvPr id="11" name="TextBox 10"/>
          <p:cNvSpPr txBox="1"/>
          <p:nvPr/>
        </p:nvSpPr>
        <p:spPr>
          <a:xfrm>
            <a:off x="578153" y="3280127"/>
            <a:ext cx="5574453" cy="646331"/>
          </a:xfrm>
          <a:prstGeom prst="rect">
            <a:avLst/>
          </a:prstGeom>
          <a:noFill/>
        </p:spPr>
        <p:txBody>
          <a:bodyPr wrap="square" rtlCol="0">
            <a:spAutoFit/>
          </a:bodyPr>
          <a:lstStyle/>
          <a:p>
            <a:r>
              <a:rPr lang="en-US" sz="3600" b="1" dirty="0" smtClean="0">
                <a:hlinkClick r:id="rId7"/>
              </a:rPr>
              <a:t>Media Bias Chart | </a:t>
            </a:r>
            <a:r>
              <a:rPr lang="en-US" sz="3600" b="1" dirty="0" err="1" smtClean="0">
                <a:hlinkClick r:id="rId7"/>
              </a:rPr>
              <a:t>AllSides</a:t>
            </a:r>
            <a:endParaRPr lang="en-US" sz="3600" b="1" dirty="0"/>
          </a:p>
        </p:txBody>
      </p:sp>
    </p:spTree>
    <p:extLst>
      <p:ext uri="{BB962C8B-B14F-4D97-AF65-F5344CB8AC3E}">
        <p14:creationId xmlns:p14="http://schemas.microsoft.com/office/powerpoint/2010/main" val="76670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509" y="412567"/>
            <a:ext cx="5390280" cy="60909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6336" y="1239562"/>
            <a:ext cx="4421777" cy="4436920"/>
          </a:xfrm>
          <a:prstGeom prst="rect">
            <a:avLst/>
          </a:prstGeom>
        </p:spPr>
      </p:pic>
    </p:spTree>
    <p:extLst>
      <p:ext uri="{BB962C8B-B14F-4D97-AF65-F5344CB8AC3E}">
        <p14:creationId xmlns:p14="http://schemas.microsoft.com/office/powerpoint/2010/main" val="2889541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66657" cy="1325563"/>
          </a:xfrm>
        </p:spPr>
        <p:txBody>
          <a:bodyPr/>
          <a:lstStyle/>
          <a:p>
            <a:r>
              <a:rPr lang="en-US" dirty="0" smtClean="0"/>
              <a:t>Resources</a:t>
            </a:r>
            <a:endParaRPr lang="en-US" dirty="0"/>
          </a:p>
        </p:txBody>
      </p:sp>
      <p:sp>
        <p:nvSpPr>
          <p:cNvPr id="3" name="Content Placeholder 2"/>
          <p:cNvSpPr>
            <a:spLocks noGrp="1"/>
          </p:cNvSpPr>
          <p:nvPr>
            <p:ph idx="1"/>
          </p:nvPr>
        </p:nvSpPr>
        <p:spPr>
          <a:xfrm>
            <a:off x="838200" y="1825624"/>
            <a:ext cx="5366657" cy="3086009"/>
          </a:xfrm>
        </p:spPr>
        <p:txBody>
          <a:bodyPr/>
          <a:lstStyle/>
          <a:p>
            <a:r>
              <a:rPr lang="en-US" dirty="0" smtClean="0">
                <a:hlinkClick r:id="rId2"/>
              </a:rPr>
              <a:t>GCF Global Filter Bubbles</a:t>
            </a:r>
            <a:endParaRPr lang="en-US" dirty="0" smtClean="0"/>
          </a:p>
          <a:p>
            <a:r>
              <a:rPr lang="en-US" dirty="0" err="1" smtClean="0">
                <a:hlinkClick r:id="rId3"/>
              </a:rPr>
              <a:t>Unesco</a:t>
            </a:r>
            <a:r>
              <a:rPr lang="en-US" dirty="0" smtClean="0">
                <a:hlinkClick r:id="rId3"/>
              </a:rPr>
              <a:t> Media Literacy</a:t>
            </a:r>
            <a:endParaRPr lang="en-US" dirty="0" smtClean="0"/>
          </a:p>
          <a:p>
            <a:r>
              <a:rPr lang="en-US" dirty="0" smtClean="0">
                <a:hlinkClick r:id="rId4"/>
              </a:rPr>
              <a:t>All Sides Bias Rating Charts</a:t>
            </a:r>
            <a:endParaRPr lang="en-US" dirty="0" smtClean="0"/>
          </a:p>
          <a:p>
            <a:endParaRPr lang="en-US" dirty="0"/>
          </a:p>
        </p:txBody>
      </p:sp>
      <p:pic>
        <p:nvPicPr>
          <p:cNvPr id="4" name="Picture 3"/>
          <p:cNvPicPr>
            <a:picLocks noChangeAspect="1"/>
          </p:cNvPicPr>
          <p:nvPr/>
        </p:nvPicPr>
        <p:blipFill>
          <a:blip r:embed="rId5"/>
          <a:stretch>
            <a:fillRect/>
          </a:stretch>
        </p:blipFill>
        <p:spPr>
          <a:xfrm>
            <a:off x="8981535" y="3892731"/>
            <a:ext cx="2372265" cy="2379701"/>
          </a:xfrm>
          <a:prstGeom prst="rect">
            <a:avLst/>
          </a:prstGeom>
        </p:spPr>
      </p:pic>
    </p:spTree>
    <p:extLst>
      <p:ext uri="{BB962C8B-B14F-4D97-AF65-F5344CB8AC3E}">
        <p14:creationId xmlns:p14="http://schemas.microsoft.com/office/powerpoint/2010/main" val="19086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3021"/>
          </a:xfrm>
          <a:solidFill>
            <a:schemeClr val="accent1">
              <a:lumMod val="75000"/>
            </a:schemeClr>
          </a:solidFill>
        </p:spPr>
        <p:txBody>
          <a:bodyPr/>
          <a:lstStyle/>
          <a:p>
            <a:pPr algn="ctr"/>
            <a:r>
              <a:rPr lang="en-US" b="1" dirty="0" smtClean="0">
                <a:solidFill>
                  <a:schemeClr val="bg1"/>
                </a:solidFill>
                <a:latin typeface="+mn-lt"/>
              </a:rPr>
              <a:t>Definitions &amp; Language</a:t>
            </a:r>
            <a:endParaRPr lang="en-US" b="1" dirty="0">
              <a:solidFill>
                <a:schemeClr val="bg1"/>
              </a:solidFill>
              <a:latin typeface="+mn-lt"/>
            </a:endParaRPr>
          </a:p>
        </p:txBody>
      </p:sp>
      <p:sp>
        <p:nvSpPr>
          <p:cNvPr id="3" name="Content Placeholder 2"/>
          <p:cNvSpPr>
            <a:spLocks noGrp="1"/>
          </p:cNvSpPr>
          <p:nvPr>
            <p:ph idx="1"/>
          </p:nvPr>
        </p:nvSpPr>
        <p:spPr>
          <a:xfrm>
            <a:off x="5752702" y="1604033"/>
            <a:ext cx="3700346" cy="2301449"/>
          </a:xfrm>
        </p:spPr>
        <p:txBody>
          <a:bodyPr>
            <a:normAutofit/>
          </a:bodyPr>
          <a:lstStyle/>
          <a:p>
            <a:r>
              <a:rPr lang="en-US" b="1" dirty="0" smtClean="0"/>
              <a:t>Fake news</a:t>
            </a:r>
          </a:p>
          <a:p>
            <a:r>
              <a:rPr lang="en-US" b="1" dirty="0" smtClean="0"/>
              <a:t>Misinformation</a:t>
            </a:r>
          </a:p>
          <a:p>
            <a:r>
              <a:rPr lang="en-US" b="1" dirty="0" smtClean="0"/>
              <a:t>Disinformation</a:t>
            </a:r>
          </a:p>
          <a:p>
            <a:r>
              <a:rPr lang="en-US" b="1" dirty="0" smtClean="0"/>
              <a:t>Mal-information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770" y="3887477"/>
            <a:ext cx="4263174" cy="25579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26" y="1489966"/>
            <a:ext cx="3995852" cy="2397511"/>
          </a:xfrm>
          <a:prstGeom prst="rect">
            <a:avLst/>
          </a:prstGeom>
        </p:spPr>
      </p:pic>
      <p:sp>
        <p:nvSpPr>
          <p:cNvPr id="6" name="TextBox 5"/>
          <p:cNvSpPr txBox="1"/>
          <p:nvPr/>
        </p:nvSpPr>
        <p:spPr>
          <a:xfrm>
            <a:off x="1095119" y="4698195"/>
            <a:ext cx="3836020" cy="1512209"/>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800" b="1" dirty="0">
                <a:solidFill>
                  <a:prstClr val="black"/>
                </a:solidFill>
              </a:rPr>
              <a:t>Confirmation Bias</a:t>
            </a:r>
          </a:p>
          <a:p>
            <a:pPr marL="228600" lvl="0" indent="-228600">
              <a:lnSpc>
                <a:spcPct val="90000"/>
              </a:lnSpc>
              <a:spcBef>
                <a:spcPts val="1000"/>
              </a:spcBef>
              <a:buFont typeface="Arial" panose="020B0604020202020204" pitchFamily="34" charset="0"/>
              <a:buChar char="•"/>
            </a:pPr>
            <a:r>
              <a:rPr lang="en-US" sz="2800" b="1" dirty="0">
                <a:solidFill>
                  <a:prstClr val="black"/>
                </a:solidFill>
              </a:rPr>
              <a:t>Echo Chambers</a:t>
            </a:r>
          </a:p>
          <a:p>
            <a:pPr marL="228600" lvl="0" indent="-228600">
              <a:lnSpc>
                <a:spcPct val="90000"/>
              </a:lnSpc>
              <a:spcBef>
                <a:spcPts val="1000"/>
              </a:spcBef>
              <a:buFont typeface="Arial" panose="020B0604020202020204" pitchFamily="34" charset="0"/>
              <a:buChar char="•"/>
            </a:pPr>
            <a:r>
              <a:rPr lang="en-US" sz="2800" b="1" dirty="0">
                <a:solidFill>
                  <a:prstClr val="black"/>
                </a:solidFill>
              </a:rPr>
              <a:t>Filter Bubbles</a:t>
            </a:r>
          </a:p>
        </p:txBody>
      </p:sp>
    </p:spTree>
    <p:extLst>
      <p:ext uri="{BB962C8B-B14F-4D97-AF65-F5344CB8AC3E}">
        <p14:creationId xmlns:p14="http://schemas.microsoft.com/office/powerpoint/2010/main" val="1216324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chemeClr val="accent1">
              <a:lumMod val="75000"/>
            </a:schemeClr>
          </a:solidFill>
        </p:spPr>
        <p:txBody>
          <a:bodyPr>
            <a:normAutofit/>
          </a:bodyPr>
          <a:lstStyle/>
          <a:p>
            <a:pPr algn="ctr"/>
            <a:r>
              <a:rPr lang="en-US" sz="6000" b="1" dirty="0" smtClean="0">
                <a:solidFill>
                  <a:schemeClr val="bg1"/>
                </a:solidFill>
              </a:rPr>
              <a:t>The language we use matters</a:t>
            </a:r>
            <a:endParaRPr lang="en-US" sz="6000" b="1" dirty="0">
              <a:solidFill>
                <a:schemeClr val="bg1"/>
              </a:solidFill>
            </a:endParaRPr>
          </a:p>
        </p:txBody>
      </p:sp>
      <p:sp>
        <p:nvSpPr>
          <p:cNvPr id="3" name="Text Placeholder 2"/>
          <p:cNvSpPr>
            <a:spLocks noGrp="1"/>
          </p:cNvSpPr>
          <p:nvPr>
            <p:ph type="body" idx="1"/>
          </p:nvPr>
        </p:nvSpPr>
        <p:spPr/>
        <p:txBody>
          <a:bodyPr>
            <a:normAutofit/>
          </a:bodyPr>
          <a:lstStyle/>
          <a:p>
            <a:r>
              <a:rPr lang="en-US" sz="3200" dirty="0" smtClean="0"/>
              <a:t>Which is the least harmful?</a:t>
            </a:r>
            <a:endParaRPr lang="en-US" sz="3200" dirty="0"/>
          </a:p>
        </p:txBody>
      </p:sp>
      <p:sp>
        <p:nvSpPr>
          <p:cNvPr id="4" name="Content Placeholder 3"/>
          <p:cNvSpPr>
            <a:spLocks noGrp="1"/>
          </p:cNvSpPr>
          <p:nvPr>
            <p:ph sz="half" idx="2"/>
          </p:nvPr>
        </p:nvSpPr>
        <p:spPr>
          <a:xfrm>
            <a:off x="1330441" y="2627739"/>
            <a:ext cx="3408827" cy="3684588"/>
          </a:xfrm>
        </p:spPr>
        <p:txBody>
          <a:bodyPr/>
          <a:lstStyle/>
          <a:p>
            <a:r>
              <a:rPr lang="en-US" dirty="0" smtClean="0"/>
              <a:t>Falsehood</a:t>
            </a:r>
          </a:p>
          <a:p>
            <a:r>
              <a:rPr lang="en-US" dirty="0" smtClean="0"/>
              <a:t>Fabrication</a:t>
            </a:r>
          </a:p>
          <a:p>
            <a:r>
              <a:rPr lang="en-US" dirty="0" smtClean="0"/>
              <a:t>Misinterpretation</a:t>
            </a:r>
          </a:p>
          <a:p>
            <a:r>
              <a:rPr lang="en-US" dirty="0" smtClean="0"/>
              <a:t>Misrepresentation</a:t>
            </a:r>
          </a:p>
          <a:p>
            <a:r>
              <a:rPr lang="en-US" dirty="0" smtClean="0"/>
              <a:t>Alternative Fact</a:t>
            </a:r>
          </a:p>
          <a:p>
            <a:r>
              <a:rPr lang="en-US" dirty="0" smtClean="0"/>
              <a:t>Lie</a:t>
            </a:r>
          </a:p>
          <a:p>
            <a:r>
              <a:rPr lang="en-US" dirty="0" smtClean="0"/>
              <a:t>Fake News?</a:t>
            </a:r>
            <a:endParaRPr lang="en-US" dirty="0"/>
          </a:p>
        </p:txBody>
      </p:sp>
      <p:sp>
        <p:nvSpPr>
          <p:cNvPr id="5" name="Text Placeholder 4"/>
          <p:cNvSpPr>
            <a:spLocks noGrp="1"/>
          </p:cNvSpPr>
          <p:nvPr>
            <p:ph type="body" sz="quarter" idx="3"/>
          </p:nvPr>
        </p:nvSpPr>
        <p:spPr/>
        <p:txBody>
          <a:bodyPr>
            <a:normAutofit/>
          </a:bodyPr>
          <a:lstStyle/>
          <a:p>
            <a:r>
              <a:rPr lang="en-US" sz="3200" dirty="0" smtClean="0"/>
              <a:t>Which is the most harmful?</a:t>
            </a:r>
            <a:endParaRPr lang="en-US" sz="3200" dirty="0"/>
          </a:p>
        </p:txBody>
      </p:sp>
      <p:sp>
        <p:nvSpPr>
          <p:cNvPr id="6" name="Content Placeholder 5"/>
          <p:cNvSpPr>
            <a:spLocks noGrp="1"/>
          </p:cNvSpPr>
          <p:nvPr>
            <p:ph sz="quarter" idx="4"/>
          </p:nvPr>
        </p:nvSpPr>
        <p:spPr>
          <a:xfrm>
            <a:off x="6993538" y="2627739"/>
            <a:ext cx="3540512" cy="3684588"/>
          </a:xfrm>
        </p:spPr>
        <p:txBody>
          <a:bodyPr/>
          <a:lstStyle/>
          <a:p>
            <a:pPr lvl="0"/>
            <a:r>
              <a:rPr lang="en-US" dirty="0">
                <a:solidFill>
                  <a:prstClr val="black"/>
                </a:solidFill>
              </a:rPr>
              <a:t>Falsehood</a:t>
            </a:r>
          </a:p>
          <a:p>
            <a:pPr lvl="0"/>
            <a:r>
              <a:rPr lang="en-US" dirty="0">
                <a:solidFill>
                  <a:prstClr val="black"/>
                </a:solidFill>
              </a:rPr>
              <a:t>Fabrication</a:t>
            </a:r>
          </a:p>
          <a:p>
            <a:pPr lvl="0"/>
            <a:r>
              <a:rPr lang="en-US" dirty="0">
                <a:solidFill>
                  <a:prstClr val="black"/>
                </a:solidFill>
              </a:rPr>
              <a:t>Misinterpretation</a:t>
            </a:r>
          </a:p>
          <a:p>
            <a:pPr lvl="0"/>
            <a:r>
              <a:rPr lang="en-US" dirty="0">
                <a:solidFill>
                  <a:prstClr val="black"/>
                </a:solidFill>
              </a:rPr>
              <a:t>Misrepresentation</a:t>
            </a:r>
          </a:p>
          <a:p>
            <a:pPr lvl="0"/>
            <a:r>
              <a:rPr lang="en-US" dirty="0">
                <a:solidFill>
                  <a:prstClr val="black"/>
                </a:solidFill>
              </a:rPr>
              <a:t>Alternative Fact</a:t>
            </a:r>
          </a:p>
          <a:p>
            <a:pPr lvl="0"/>
            <a:r>
              <a:rPr lang="en-US" dirty="0">
                <a:solidFill>
                  <a:prstClr val="black"/>
                </a:solidFill>
              </a:rPr>
              <a:t>Lie</a:t>
            </a:r>
          </a:p>
          <a:p>
            <a:pPr lvl="0"/>
            <a:r>
              <a:rPr lang="en-US" dirty="0">
                <a:solidFill>
                  <a:prstClr val="black"/>
                </a:solidFill>
              </a:rPr>
              <a:t>Fake News?</a:t>
            </a:r>
          </a:p>
          <a:p>
            <a:endParaRPr lang="en-US" dirty="0"/>
          </a:p>
        </p:txBody>
      </p:sp>
    </p:spTree>
    <p:extLst>
      <p:ext uri="{BB962C8B-B14F-4D97-AF65-F5344CB8AC3E}">
        <p14:creationId xmlns:p14="http://schemas.microsoft.com/office/powerpoint/2010/main" val="4245448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916"/>
            <a:ext cx="7580971" cy="1098686"/>
          </a:xfrm>
          <a:solidFill>
            <a:schemeClr val="accent1">
              <a:lumMod val="75000"/>
            </a:schemeClr>
          </a:solidFill>
        </p:spPr>
        <p:txBody>
          <a:bodyPr/>
          <a:lstStyle/>
          <a:p>
            <a:r>
              <a:rPr lang="en-US" b="1" dirty="0" smtClean="0">
                <a:solidFill>
                  <a:schemeClr val="bg1"/>
                </a:solidFill>
                <a:latin typeface="+mn-lt"/>
              </a:rPr>
              <a:t>Moving away from “fake” news</a:t>
            </a:r>
            <a:endParaRPr lang="en-US" b="1" dirty="0">
              <a:solidFill>
                <a:schemeClr val="bg1"/>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472" y="825259"/>
            <a:ext cx="2699331" cy="15761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86476"/>
            <a:ext cx="7068536" cy="4848902"/>
          </a:xfrm>
          <a:prstGeom prst="rect">
            <a:avLst/>
          </a:prstGeom>
        </p:spPr>
      </p:pic>
      <p:sp>
        <p:nvSpPr>
          <p:cNvPr id="8" name="TextBox 7"/>
          <p:cNvSpPr txBox="1"/>
          <p:nvPr/>
        </p:nvSpPr>
        <p:spPr>
          <a:xfrm>
            <a:off x="8270854" y="2947929"/>
            <a:ext cx="3802566" cy="304698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dirty="0" smtClean="0"/>
              <a:t>Polarized</a:t>
            </a:r>
          </a:p>
          <a:p>
            <a:pPr marL="457200" indent="-457200">
              <a:lnSpc>
                <a:spcPct val="150000"/>
              </a:lnSpc>
              <a:buFont typeface="Arial" panose="020B0604020202020204" pitchFamily="34" charset="0"/>
              <a:buChar char="•"/>
            </a:pPr>
            <a:r>
              <a:rPr lang="en-US" sz="3200" dirty="0" smtClean="0"/>
              <a:t>Politicized</a:t>
            </a:r>
          </a:p>
          <a:p>
            <a:pPr marL="457200" indent="-457200">
              <a:lnSpc>
                <a:spcPct val="150000"/>
              </a:lnSpc>
              <a:buFont typeface="Arial" panose="020B0604020202020204" pitchFamily="34" charset="0"/>
              <a:buChar char="•"/>
            </a:pPr>
            <a:r>
              <a:rPr lang="en-US" sz="3200" dirty="0" smtClean="0"/>
              <a:t>Used to shut-down conversations. </a:t>
            </a:r>
            <a:endParaRPr lang="en-US" sz="3200" dirty="0"/>
          </a:p>
        </p:txBody>
      </p:sp>
    </p:spTree>
    <p:extLst>
      <p:ext uri="{BB962C8B-B14F-4D97-AF65-F5344CB8AC3E}">
        <p14:creationId xmlns:p14="http://schemas.microsoft.com/office/powerpoint/2010/main" val="3487842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14875" y="390293"/>
            <a:ext cx="10114402" cy="6293406"/>
          </a:xfrm>
          <a:prstGeom prst="rect">
            <a:avLst/>
          </a:prstGeom>
        </p:spPr>
      </p:pic>
    </p:spTree>
    <p:extLst>
      <p:ext uri="{BB962C8B-B14F-4D97-AF65-F5344CB8AC3E}">
        <p14:creationId xmlns:p14="http://schemas.microsoft.com/office/powerpoint/2010/main" val="71325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735" y="144966"/>
            <a:ext cx="10651753" cy="6538823"/>
          </a:xfrm>
        </p:spPr>
      </p:pic>
    </p:spTree>
    <p:extLst>
      <p:ext uri="{BB962C8B-B14F-4D97-AF65-F5344CB8AC3E}">
        <p14:creationId xmlns:p14="http://schemas.microsoft.com/office/powerpoint/2010/main" val="263922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BAYmNMJtkA"/>
          <p:cNvPicPr>
            <a:picLocks noRot="1" noChangeAspect="1"/>
          </p:cNvPicPr>
          <p:nvPr>
            <a:videoFile r:link="rId1"/>
          </p:nvPr>
        </p:nvPicPr>
        <p:blipFill>
          <a:blip r:embed="rId4"/>
          <a:stretch>
            <a:fillRect/>
          </a:stretch>
        </p:blipFill>
        <p:spPr>
          <a:xfrm>
            <a:off x="0" y="0"/>
            <a:ext cx="12192000" cy="6858000"/>
          </a:xfrm>
          <a:prstGeom prst="rect">
            <a:avLst/>
          </a:prstGeom>
          <a:solidFill>
            <a:srgbClr val="4F81BD"/>
          </a:solidFill>
          <a:ln>
            <a:noFill/>
          </a:ln>
          <a:effectLst>
            <a:innerShdw blurRad="469900">
              <a:srgbClr val="000000">
                <a:alpha val="86000"/>
              </a:srgbClr>
            </a:innerShdw>
          </a:effectLst>
          <a:scene3d>
            <a:camera prst="orthographicFront"/>
            <a:lightRig rig="soft" dir="t"/>
          </a:scene3d>
          <a:sp3d/>
        </p:spPr>
      </p:pic>
    </p:spTree>
    <p:extLst>
      <p:ext uri="{BB962C8B-B14F-4D97-AF65-F5344CB8AC3E}">
        <p14:creationId xmlns:p14="http://schemas.microsoft.com/office/powerpoint/2010/main" val="3101157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SKGa_7XJkg"/>
          <p:cNvPicPr>
            <a:picLocks noRot="1" noChangeAspect="1"/>
          </p:cNvPicPr>
          <p:nvPr>
            <a:videoFile r:link="rId1"/>
          </p:nvPr>
        </p:nvPicPr>
        <p:blipFill>
          <a:blip r:embed="rId4"/>
          <a:stretch>
            <a:fillRect/>
          </a:stretch>
        </p:blipFill>
        <p:spPr>
          <a:xfrm>
            <a:off x="-39707" y="0"/>
            <a:ext cx="12231707" cy="6880335"/>
          </a:xfrm>
          <a:prstGeom prst="rect">
            <a:avLst/>
          </a:prstGeom>
        </p:spPr>
      </p:pic>
    </p:spTree>
    <p:extLst>
      <p:ext uri="{BB962C8B-B14F-4D97-AF65-F5344CB8AC3E}">
        <p14:creationId xmlns:p14="http://schemas.microsoft.com/office/powerpoint/2010/main" val="603606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7DAFE817053E499E86233C8EA3CDA9" ma:contentTypeVersion="11" ma:contentTypeDescription="Create a new document." ma:contentTypeScope="" ma:versionID="01e4139d6ab2d8c4d9c8d1fd74f87d8f">
  <xsd:schema xmlns:xsd="http://www.w3.org/2001/XMLSchema" xmlns:xs="http://www.w3.org/2001/XMLSchema" xmlns:p="http://schemas.microsoft.com/office/2006/metadata/properties" xmlns:ns3="6141d125-c036-4f75-b169-5f31e8318ac4" xmlns:ns4="7462024b-7889-4763-aa7d-5510bd783331" targetNamespace="http://schemas.microsoft.com/office/2006/metadata/properties" ma:root="true" ma:fieldsID="370b7be2536b25578367441d4f6fae9e" ns3:_="" ns4:_="">
    <xsd:import namespace="6141d125-c036-4f75-b169-5f31e8318ac4"/>
    <xsd:import namespace="7462024b-7889-4763-aa7d-5510bd78333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1d125-c036-4f75-b169-5f31e8318a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62024b-7889-4763-aa7d-5510bd7833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141d125-c036-4f75-b169-5f31e8318ac4" xsi:nil="true"/>
  </documentManagement>
</p:properties>
</file>

<file path=customXml/itemProps1.xml><?xml version="1.0" encoding="utf-8"?>
<ds:datastoreItem xmlns:ds="http://schemas.openxmlformats.org/officeDocument/2006/customXml" ds:itemID="{E11FA2CB-7499-47C9-BA54-5CB4FE8E9A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1d125-c036-4f75-b169-5f31e8318ac4"/>
    <ds:schemaRef ds:uri="7462024b-7889-4763-aa7d-5510bd7833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30D90D-904F-4608-836D-A277EBECAA6C}">
  <ds:schemaRefs>
    <ds:schemaRef ds:uri="http://schemas.microsoft.com/sharepoint/v3/contenttype/forms"/>
  </ds:schemaRefs>
</ds:datastoreItem>
</file>

<file path=customXml/itemProps3.xml><?xml version="1.0" encoding="utf-8"?>
<ds:datastoreItem xmlns:ds="http://schemas.openxmlformats.org/officeDocument/2006/customXml" ds:itemID="{EBDC23D6-00C5-4BDD-BB62-45E8611D138F}">
  <ds:schemaRefs>
    <ds:schemaRef ds:uri="http://schemas.microsoft.com/office/infopath/2007/PartnerControls"/>
    <ds:schemaRef ds:uri="http://purl.org/dc/elements/1.1/"/>
    <ds:schemaRef ds:uri="http://schemas.microsoft.com/office/2006/metadata/properties"/>
    <ds:schemaRef ds:uri="http://purl.org/dc/terms/"/>
    <ds:schemaRef ds:uri="7462024b-7889-4763-aa7d-5510bd783331"/>
    <ds:schemaRef ds:uri="http://schemas.openxmlformats.org/package/2006/metadata/core-properties"/>
    <ds:schemaRef ds:uri="http://schemas.microsoft.com/office/2006/documentManagement/types"/>
    <ds:schemaRef ds:uri="6141d125-c036-4f75-b169-5f31e8318ac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239</TotalTime>
  <Words>433</Words>
  <Application>Microsoft Office PowerPoint</Application>
  <PresentationFormat>Widescreen</PresentationFormat>
  <Paragraphs>95</Paragraphs>
  <Slides>23</Slides>
  <Notes>5</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Digital Media Literacy  for Adults</vt:lpstr>
      <vt:lpstr>What we will cover</vt:lpstr>
      <vt:lpstr>Definitions &amp; Language</vt:lpstr>
      <vt:lpstr>The language we use matters</vt:lpstr>
      <vt:lpstr>Moving away from “fake” news</vt:lpstr>
      <vt:lpstr>PowerPoint Presentation</vt:lpstr>
      <vt:lpstr>PowerPoint Presentation</vt:lpstr>
      <vt:lpstr>PowerPoint Presentation</vt:lpstr>
      <vt:lpstr>PowerPoint Presentation</vt:lpstr>
      <vt:lpstr>PowerPoint Presentation</vt:lpstr>
      <vt:lpstr>Why we fall for misinformation</vt:lpstr>
      <vt:lpstr>PowerPoint Presentation</vt:lpstr>
      <vt:lpstr>PowerPoint Presentation</vt:lpstr>
      <vt:lpstr>How to identify Misinformation </vt:lpstr>
      <vt:lpstr>PowerPoint Presentation</vt:lpstr>
      <vt:lpstr>PowerPoint Presentation</vt:lpstr>
      <vt:lpstr>GCF Global – Digital Media Literacy</vt:lpstr>
      <vt:lpstr>Evaluating Information</vt:lpstr>
      <vt:lpstr>Media</vt:lpstr>
      <vt:lpstr>Social Media and Smartphones</vt:lpstr>
      <vt:lpstr> </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Martin</dc:creator>
  <cp:lastModifiedBy>Cheryl Martin</cp:lastModifiedBy>
  <cp:revision>22</cp:revision>
  <dcterms:created xsi:type="dcterms:W3CDTF">2023-04-04T15:54:00Z</dcterms:created>
  <dcterms:modified xsi:type="dcterms:W3CDTF">2023-04-04T19:53:25Z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0x0101008B7DAFE817053E499E86233C8EA3CDA9</vt:lpwstr>
  </property>
</Properties>
</file>