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76" y="6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Blessing" userId="6c8df2231f163db2" providerId="LiveId" clId="{795D1D94-0996-4ED9-AABD-CFD1617AF949}"/>
    <pc:docChg chg="custSel addSld modSld">
      <pc:chgData name="David Blessing" userId="6c8df2231f163db2" providerId="LiveId" clId="{795D1D94-0996-4ED9-AABD-CFD1617AF949}" dt="2022-02-18T02:01:03.232" v="1210" actId="20577"/>
      <pc:docMkLst>
        <pc:docMk/>
      </pc:docMkLst>
      <pc:sldChg chg="modSp mod">
        <pc:chgData name="David Blessing" userId="6c8df2231f163db2" providerId="LiveId" clId="{795D1D94-0996-4ED9-AABD-CFD1617AF949}" dt="2022-02-18T01:57:18.440" v="1137" actId="1076"/>
        <pc:sldMkLst>
          <pc:docMk/>
          <pc:sldMk cId="3170911211" sldId="257"/>
        </pc:sldMkLst>
        <pc:graphicFrameChg chg="mod modGraphic">
          <ac:chgData name="David Blessing" userId="6c8df2231f163db2" providerId="LiveId" clId="{795D1D94-0996-4ED9-AABD-CFD1617AF949}" dt="2022-02-18T01:57:18.440" v="1137" actId="1076"/>
          <ac:graphicFrameMkLst>
            <pc:docMk/>
            <pc:sldMk cId="3170911211" sldId="257"/>
            <ac:graphicFrameMk id="4" creationId="{789B37CC-459A-499C-BCBF-7AEFA5F6FEE9}"/>
          </ac:graphicFrameMkLst>
        </pc:graphicFrameChg>
      </pc:sldChg>
      <pc:sldChg chg="modSp mod">
        <pc:chgData name="David Blessing" userId="6c8df2231f163db2" providerId="LiveId" clId="{795D1D94-0996-4ED9-AABD-CFD1617AF949}" dt="2022-02-15T17:02:06.980" v="1068" actId="255"/>
        <pc:sldMkLst>
          <pc:docMk/>
          <pc:sldMk cId="353969292" sldId="259"/>
        </pc:sldMkLst>
        <pc:spChg chg="mod">
          <ac:chgData name="David Blessing" userId="6c8df2231f163db2" providerId="LiveId" clId="{795D1D94-0996-4ED9-AABD-CFD1617AF949}" dt="2022-02-15T17:02:06.980" v="1068" actId="255"/>
          <ac:spMkLst>
            <pc:docMk/>
            <pc:sldMk cId="353969292" sldId="259"/>
            <ac:spMk id="2" creationId="{6C5178AA-37CE-4340-BA1B-BEEA6C8FADEC}"/>
          </ac:spMkLst>
        </pc:spChg>
      </pc:sldChg>
      <pc:sldChg chg="modSp mod">
        <pc:chgData name="David Blessing" userId="6c8df2231f163db2" providerId="LiveId" clId="{795D1D94-0996-4ED9-AABD-CFD1617AF949}" dt="2022-02-18T02:01:03.232" v="1210" actId="20577"/>
        <pc:sldMkLst>
          <pc:docMk/>
          <pc:sldMk cId="3547662641" sldId="260"/>
        </pc:sldMkLst>
        <pc:graphicFrameChg chg="modGraphic">
          <ac:chgData name="David Blessing" userId="6c8df2231f163db2" providerId="LiveId" clId="{795D1D94-0996-4ED9-AABD-CFD1617AF949}" dt="2022-02-18T02:01:03.232" v="1210" actId="20577"/>
          <ac:graphicFrameMkLst>
            <pc:docMk/>
            <pc:sldMk cId="3547662641" sldId="260"/>
            <ac:graphicFrameMk id="4" creationId="{8B1AEB4F-90E4-46AD-A48C-561499DB43DF}"/>
          </ac:graphicFrameMkLst>
        </pc:graphicFrameChg>
      </pc:sldChg>
      <pc:sldChg chg="modSp new mod">
        <pc:chgData name="David Blessing" userId="6c8df2231f163db2" providerId="LiveId" clId="{795D1D94-0996-4ED9-AABD-CFD1617AF949}" dt="2022-02-17T17:18:13.755" v="1135" actId="6549"/>
        <pc:sldMkLst>
          <pc:docMk/>
          <pc:sldMk cId="3185009406" sldId="261"/>
        </pc:sldMkLst>
        <pc:spChg chg="mod">
          <ac:chgData name="David Blessing" userId="6c8df2231f163db2" providerId="LiveId" clId="{795D1D94-0996-4ED9-AABD-CFD1617AF949}" dt="2022-02-15T16:51:54.475" v="18" actId="255"/>
          <ac:spMkLst>
            <pc:docMk/>
            <pc:sldMk cId="3185009406" sldId="261"/>
            <ac:spMk id="2" creationId="{5D76D817-81C9-4B18-B433-E307AD50881B}"/>
          </ac:spMkLst>
        </pc:spChg>
        <pc:spChg chg="mod">
          <ac:chgData name="David Blessing" userId="6c8df2231f163db2" providerId="LiveId" clId="{795D1D94-0996-4ED9-AABD-CFD1617AF949}" dt="2022-02-17T17:18:13.755" v="1135" actId="6549"/>
          <ac:spMkLst>
            <pc:docMk/>
            <pc:sldMk cId="3185009406" sldId="261"/>
            <ac:spMk id="3" creationId="{C05DBBF2-17D4-4428-BC5E-A4600834573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D1A91-4665-40B1-B74D-D23322C583B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14CCFF4-30C8-469B-AD21-AB95BE9267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4AAA41E-D21E-4113-90BC-A2E6BBFB44D9}"/>
              </a:ext>
            </a:extLst>
          </p:cNvPr>
          <p:cNvSpPr>
            <a:spLocks noGrp="1"/>
          </p:cNvSpPr>
          <p:nvPr>
            <p:ph type="dt" sz="half" idx="10"/>
          </p:nvPr>
        </p:nvSpPr>
        <p:spPr/>
        <p:txBody>
          <a:bodyPr/>
          <a:lstStyle/>
          <a:p>
            <a:fld id="{19A62DCF-EAAA-4784-AB36-C5C1913F8F60}" type="datetimeFigureOut">
              <a:rPr lang="en-US" smtClean="0"/>
              <a:t>2/17/2022</a:t>
            </a:fld>
            <a:endParaRPr lang="en-US"/>
          </a:p>
        </p:txBody>
      </p:sp>
      <p:sp>
        <p:nvSpPr>
          <p:cNvPr id="5" name="Footer Placeholder 4">
            <a:extLst>
              <a:ext uri="{FF2B5EF4-FFF2-40B4-BE49-F238E27FC236}">
                <a16:creationId xmlns:a16="http://schemas.microsoft.com/office/drawing/2014/main" id="{776C9C57-A9EE-46FD-BC2A-B9187F763E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EA684C-BDB7-4107-872A-A5E4FD3606D4}"/>
              </a:ext>
            </a:extLst>
          </p:cNvPr>
          <p:cNvSpPr>
            <a:spLocks noGrp="1"/>
          </p:cNvSpPr>
          <p:nvPr>
            <p:ph type="sldNum" sz="quarter" idx="12"/>
          </p:nvPr>
        </p:nvSpPr>
        <p:spPr/>
        <p:txBody>
          <a:bodyPr/>
          <a:lstStyle/>
          <a:p>
            <a:fld id="{ECD184BD-1790-4BB3-BCA1-FC7CE086CC85}" type="slidenum">
              <a:rPr lang="en-US" smtClean="0"/>
              <a:t>‹#›</a:t>
            </a:fld>
            <a:endParaRPr lang="en-US"/>
          </a:p>
        </p:txBody>
      </p:sp>
    </p:spTree>
    <p:extLst>
      <p:ext uri="{BB962C8B-B14F-4D97-AF65-F5344CB8AC3E}">
        <p14:creationId xmlns:p14="http://schemas.microsoft.com/office/powerpoint/2010/main" val="3127980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FD7D0-B615-42DF-9FEE-8DB6A138D8A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7A909C-AC73-4510-AC7C-D2CD533303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EF7790-4AD1-451B-AD3D-E51ADE0B3C0D}"/>
              </a:ext>
            </a:extLst>
          </p:cNvPr>
          <p:cNvSpPr>
            <a:spLocks noGrp="1"/>
          </p:cNvSpPr>
          <p:nvPr>
            <p:ph type="dt" sz="half" idx="10"/>
          </p:nvPr>
        </p:nvSpPr>
        <p:spPr/>
        <p:txBody>
          <a:bodyPr/>
          <a:lstStyle/>
          <a:p>
            <a:fld id="{19A62DCF-EAAA-4784-AB36-C5C1913F8F60}" type="datetimeFigureOut">
              <a:rPr lang="en-US" smtClean="0"/>
              <a:t>2/17/2022</a:t>
            </a:fld>
            <a:endParaRPr lang="en-US"/>
          </a:p>
        </p:txBody>
      </p:sp>
      <p:sp>
        <p:nvSpPr>
          <p:cNvPr id="5" name="Footer Placeholder 4">
            <a:extLst>
              <a:ext uri="{FF2B5EF4-FFF2-40B4-BE49-F238E27FC236}">
                <a16:creationId xmlns:a16="http://schemas.microsoft.com/office/drawing/2014/main" id="{66A4126D-BCB8-492A-A129-D027C00FCA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1A3EA6-295A-4904-8CE8-1D5A93065202}"/>
              </a:ext>
            </a:extLst>
          </p:cNvPr>
          <p:cNvSpPr>
            <a:spLocks noGrp="1"/>
          </p:cNvSpPr>
          <p:nvPr>
            <p:ph type="sldNum" sz="quarter" idx="12"/>
          </p:nvPr>
        </p:nvSpPr>
        <p:spPr/>
        <p:txBody>
          <a:bodyPr/>
          <a:lstStyle/>
          <a:p>
            <a:fld id="{ECD184BD-1790-4BB3-BCA1-FC7CE086CC85}" type="slidenum">
              <a:rPr lang="en-US" smtClean="0"/>
              <a:t>‹#›</a:t>
            </a:fld>
            <a:endParaRPr lang="en-US"/>
          </a:p>
        </p:txBody>
      </p:sp>
    </p:spTree>
    <p:extLst>
      <p:ext uri="{BB962C8B-B14F-4D97-AF65-F5344CB8AC3E}">
        <p14:creationId xmlns:p14="http://schemas.microsoft.com/office/powerpoint/2010/main" val="2981662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A9D667-3A2E-4436-A479-D84EC74FB9B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A9A5ACA-B895-403B-AA62-6BBBD65C875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89F5C3-49AD-4FEB-A81E-B3AE662AE474}"/>
              </a:ext>
            </a:extLst>
          </p:cNvPr>
          <p:cNvSpPr>
            <a:spLocks noGrp="1"/>
          </p:cNvSpPr>
          <p:nvPr>
            <p:ph type="dt" sz="half" idx="10"/>
          </p:nvPr>
        </p:nvSpPr>
        <p:spPr/>
        <p:txBody>
          <a:bodyPr/>
          <a:lstStyle/>
          <a:p>
            <a:fld id="{19A62DCF-EAAA-4784-AB36-C5C1913F8F60}" type="datetimeFigureOut">
              <a:rPr lang="en-US" smtClean="0"/>
              <a:t>2/17/2022</a:t>
            </a:fld>
            <a:endParaRPr lang="en-US"/>
          </a:p>
        </p:txBody>
      </p:sp>
      <p:sp>
        <p:nvSpPr>
          <p:cNvPr id="5" name="Footer Placeholder 4">
            <a:extLst>
              <a:ext uri="{FF2B5EF4-FFF2-40B4-BE49-F238E27FC236}">
                <a16:creationId xmlns:a16="http://schemas.microsoft.com/office/drawing/2014/main" id="{A6661794-1E5B-4743-90B7-D921B6826C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BC0C7B-DADE-4273-9AB9-5DD3FB515A5D}"/>
              </a:ext>
            </a:extLst>
          </p:cNvPr>
          <p:cNvSpPr>
            <a:spLocks noGrp="1"/>
          </p:cNvSpPr>
          <p:nvPr>
            <p:ph type="sldNum" sz="quarter" idx="12"/>
          </p:nvPr>
        </p:nvSpPr>
        <p:spPr/>
        <p:txBody>
          <a:bodyPr/>
          <a:lstStyle/>
          <a:p>
            <a:fld id="{ECD184BD-1790-4BB3-BCA1-FC7CE086CC85}" type="slidenum">
              <a:rPr lang="en-US" smtClean="0"/>
              <a:t>‹#›</a:t>
            </a:fld>
            <a:endParaRPr lang="en-US"/>
          </a:p>
        </p:txBody>
      </p:sp>
    </p:spTree>
    <p:extLst>
      <p:ext uri="{BB962C8B-B14F-4D97-AF65-F5344CB8AC3E}">
        <p14:creationId xmlns:p14="http://schemas.microsoft.com/office/powerpoint/2010/main" val="2472721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F11CF-84E2-4961-80ED-DBCE8DB62B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030895-448D-4032-8FEC-08A470CE56C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6E0AD4-2312-4B56-A77E-DA51C172D1F1}"/>
              </a:ext>
            </a:extLst>
          </p:cNvPr>
          <p:cNvSpPr>
            <a:spLocks noGrp="1"/>
          </p:cNvSpPr>
          <p:nvPr>
            <p:ph type="dt" sz="half" idx="10"/>
          </p:nvPr>
        </p:nvSpPr>
        <p:spPr/>
        <p:txBody>
          <a:bodyPr/>
          <a:lstStyle/>
          <a:p>
            <a:fld id="{19A62DCF-EAAA-4784-AB36-C5C1913F8F60}" type="datetimeFigureOut">
              <a:rPr lang="en-US" smtClean="0"/>
              <a:t>2/17/2022</a:t>
            </a:fld>
            <a:endParaRPr lang="en-US"/>
          </a:p>
        </p:txBody>
      </p:sp>
      <p:sp>
        <p:nvSpPr>
          <p:cNvPr id="5" name="Footer Placeholder 4">
            <a:extLst>
              <a:ext uri="{FF2B5EF4-FFF2-40B4-BE49-F238E27FC236}">
                <a16:creationId xmlns:a16="http://schemas.microsoft.com/office/drawing/2014/main" id="{E2B91B9F-DE15-4459-86F3-ED39B1569B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0649EA-11B3-4FF1-88E5-6B8C62AEF8C4}"/>
              </a:ext>
            </a:extLst>
          </p:cNvPr>
          <p:cNvSpPr>
            <a:spLocks noGrp="1"/>
          </p:cNvSpPr>
          <p:nvPr>
            <p:ph type="sldNum" sz="quarter" idx="12"/>
          </p:nvPr>
        </p:nvSpPr>
        <p:spPr/>
        <p:txBody>
          <a:bodyPr/>
          <a:lstStyle/>
          <a:p>
            <a:fld id="{ECD184BD-1790-4BB3-BCA1-FC7CE086CC85}" type="slidenum">
              <a:rPr lang="en-US" smtClean="0"/>
              <a:t>‹#›</a:t>
            </a:fld>
            <a:endParaRPr lang="en-US"/>
          </a:p>
        </p:txBody>
      </p:sp>
    </p:spTree>
    <p:extLst>
      <p:ext uri="{BB962C8B-B14F-4D97-AF65-F5344CB8AC3E}">
        <p14:creationId xmlns:p14="http://schemas.microsoft.com/office/powerpoint/2010/main" val="805917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607A8-26B3-405B-8937-29195DBA6C6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0CFD8E9-B4B4-4677-85A0-B22C464F87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8EAC497-7B5A-4F91-BA7B-527BBEAB08C4}"/>
              </a:ext>
            </a:extLst>
          </p:cNvPr>
          <p:cNvSpPr>
            <a:spLocks noGrp="1"/>
          </p:cNvSpPr>
          <p:nvPr>
            <p:ph type="dt" sz="half" idx="10"/>
          </p:nvPr>
        </p:nvSpPr>
        <p:spPr/>
        <p:txBody>
          <a:bodyPr/>
          <a:lstStyle/>
          <a:p>
            <a:fld id="{19A62DCF-EAAA-4784-AB36-C5C1913F8F60}" type="datetimeFigureOut">
              <a:rPr lang="en-US" smtClean="0"/>
              <a:t>2/17/2022</a:t>
            </a:fld>
            <a:endParaRPr lang="en-US"/>
          </a:p>
        </p:txBody>
      </p:sp>
      <p:sp>
        <p:nvSpPr>
          <p:cNvPr id="5" name="Footer Placeholder 4">
            <a:extLst>
              <a:ext uri="{FF2B5EF4-FFF2-40B4-BE49-F238E27FC236}">
                <a16:creationId xmlns:a16="http://schemas.microsoft.com/office/drawing/2014/main" id="{F31AF4A6-1A6C-4284-8481-6E481C83ED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CF78AF-B959-46AD-86EC-23ECF14FDAE5}"/>
              </a:ext>
            </a:extLst>
          </p:cNvPr>
          <p:cNvSpPr>
            <a:spLocks noGrp="1"/>
          </p:cNvSpPr>
          <p:nvPr>
            <p:ph type="sldNum" sz="quarter" idx="12"/>
          </p:nvPr>
        </p:nvSpPr>
        <p:spPr/>
        <p:txBody>
          <a:bodyPr/>
          <a:lstStyle/>
          <a:p>
            <a:fld id="{ECD184BD-1790-4BB3-BCA1-FC7CE086CC85}" type="slidenum">
              <a:rPr lang="en-US" smtClean="0"/>
              <a:t>‹#›</a:t>
            </a:fld>
            <a:endParaRPr lang="en-US"/>
          </a:p>
        </p:txBody>
      </p:sp>
    </p:spTree>
    <p:extLst>
      <p:ext uri="{BB962C8B-B14F-4D97-AF65-F5344CB8AC3E}">
        <p14:creationId xmlns:p14="http://schemas.microsoft.com/office/powerpoint/2010/main" val="2308915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F2E49-5518-4FC7-9DE0-2CDD2FC4F8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7C087B-313F-4360-9911-C3768A02CF9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A27BFBE-942A-447C-9774-4C8216C7540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E16369-FC81-4C92-9C7C-3ED8DEBE64C3}"/>
              </a:ext>
            </a:extLst>
          </p:cNvPr>
          <p:cNvSpPr>
            <a:spLocks noGrp="1"/>
          </p:cNvSpPr>
          <p:nvPr>
            <p:ph type="dt" sz="half" idx="10"/>
          </p:nvPr>
        </p:nvSpPr>
        <p:spPr/>
        <p:txBody>
          <a:bodyPr/>
          <a:lstStyle/>
          <a:p>
            <a:fld id="{19A62DCF-EAAA-4784-AB36-C5C1913F8F60}" type="datetimeFigureOut">
              <a:rPr lang="en-US" smtClean="0"/>
              <a:t>2/17/2022</a:t>
            </a:fld>
            <a:endParaRPr lang="en-US"/>
          </a:p>
        </p:txBody>
      </p:sp>
      <p:sp>
        <p:nvSpPr>
          <p:cNvPr id="6" name="Footer Placeholder 5">
            <a:extLst>
              <a:ext uri="{FF2B5EF4-FFF2-40B4-BE49-F238E27FC236}">
                <a16:creationId xmlns:a16="http://schemas.microsoft.com/office/drawing/2014/main" id="{B73B697E-4DCD-48C3-AB1B-A5E3433DCE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09D306-2C0E-48DB-9940-B69EB53D4917}"/>
              </a:ext>
            </a:extLst>
          </p:cNvPr>
          <p:cNvSpPr>
            <a:spLocks noGrp="1"/>
          </p:cNvSpPr>
          <p:nvPr>
            <p:ph type="sldNum" sz="quarter" idx="12"/>
          </p:nvPr>
        </p:nvSpPr>
        <p:spPr/>
        <p:txBody>
          <a:bodyPr/>
          <a:lstStyle/>
          <a:p>
            <a:fld id="{ECD184BD-1790-4BB3-BCA1-FC7CE086CC85}" type="slidenum">
              <a:rPr lang="en-US" smtClean="0"/>
              <a:t>‹#›</a:t>
            </a:fld>
            <a:endParaRPr lang="en-US"/>
          </a:p>
        </p:txBody>
      </p:sp>
    </p:spTree>
    <p:extLst>
      <p:ext uri="{BB962C8B-B14F-4D97-AF65-F5344CB8AC3E}">
        <p14:creationId xmlns:p14="http://schemas.microsoft.com/office/powerpoint/2010/main" val="85933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836A1-5B46-41A1-9678-141BE3BDDD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8404C61-B07A-4899-96D2-CA59EA2FBE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2D9BCB2-0E5D-4C20-B298-65B3CED589D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6B86E1-6D4E-4D92-89C9-89CDAB1ADF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93F535-3230-4282-BEC2-C803657F9F2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375D040-8177-4C0E-98F5-96F2E8333B2F}"/>
              </a:ext>
            </a:extLst>
          </p:cNvPr>
          <p:cNvSpPr>
            <a:spLocks noGrp="1"/>
          </p:cNvSpPr>
          <p:nvPr>
            <p:ph type="dt" sz="half" idx="10"/>
          </p:nvPr>
        </p:nvSpPr>
        <p:spPr/>
        <p:txBody>
          <a:bodyPr/>
          <a:lstStyle/>
          <a:p>
            <a:fld id="{19A62DCF-EAAA-4784-AB36-C5C1913F8F60}" type="datetimeFigureOut">
              <a:rPr lang="en-US" smtClean="0"/>
              <a:t>2/17/2022</a:t>
            </a:fld>
            <a:endParaRPr lang="en-US"/>
          </a:p>
        </p:txBody>
      </p:sp>
      <p:sp>
        <p:nvSpPr>
          <p:cNvPr id="8" name="Footer Placeholder 7">
            <a:extLst>
              <a:ext uri="{FF2B5EF4-FFF2-40B4-BE49-F238E27FC236}">
                <a16:creationId xmlns:a16="http://schemas.microsoft.com/office/drawing/2014/main" id="{C02D7459-94E6-457F-AA8D-EFAA247831B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1F9CFF-6F64-48B5-B349-D2075BED9EC0}"/>
              </a:ext>
            </a:extLst>
          </p:cNvPr>
          <p:cNvSpPr>
            <a:spLocks noGrp="1"/>
          </p:cNvSpPr>
          <p:nvPr>
            <p:ph type="sldNum" sz="quarter" idx="12"/>
          </p:nvPr>
        </p:nvSpPr>
        <p:spPr/>
        <p:txBody>
          <a:bodyPr/>
          <a:lstStyle/>
          <a:p>
            <a:fld id="{ECD184BD-1790-4BB3-BCA1-FC7CE086CC85}" type="slidenum">
              <a:rPr lang="en-US" smtClean="0"/>
              <a:t>‹#›</a:t>
            </a:fld>
            <a:endParaRPr lang="en-US"/>
          </a:p>
        </p:txBody>
      </p:sp>
    </p:spTree>
    <p:extLst>
      <p:ext uri="{BB962C8B-B14F-4D97-AF65-F5344CB8AC3E}">
        <p14:creationId xmlns:p14="http://schemas.microsoft.com/office/powerpoint/2010/main" val="2258401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878B9-8E07-4058-88F9-F57B1639A94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FDF0EA0-5F66-4684-B24F-9ACE7D5651E1}"/>
              </a:ext>
            </a:extLst>
          </p:cNvPr>
          <p:cNvSpPr>
            <a:spLocks noGrp="1"/>
          </p:cNvSpPr>
          <p:nvPr>
            <p:ph type="dt" sz="half" idx="10"/>
          </p:nvPr>
        </p:nvSpPr>
        <p:spPr/>
        <p:txBody>
          <a:bodyPr/>
          <a:lstStyle/>
          <a:p>
            <a:fld id="{19A62DCF-EAAA-4784-AB36-C5C1913F8F60}" type="datetimeFigureOut">
              <a:rPr lang="en-US" smtClean="0"/>
              <a:t>2/17/2022</a:t>
            </a:fld>
            <a:endParaRPr lang="en-US"/>
          </a:p>
        </p:txBody>
      </p:sp>
      <p:sp>
        <p:nvSpPr>
          <p:cNvPr id="4" name="Footer Placeholder 3">
            <a:extLst>
              <a:ext uri="{FF2B5EF4-FFF2-40B4-BE49-F238E27FC236}">
                <a16:creationId xmlns:a16="http://schemas.microsoft.com/office/drawing/2014/main" id="{4DA589A4-ECC8-4348-BCC6-F56088C76D0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3F073A0-0588-470D-9EB7-CEC9D83825A9}"/>
              </a:ext>
            </a:extLst>
          </p:cNvPr>
          <p:cNvSpPr>
            <a:spLocks noGrp="1"/>
          </p:cNvSpPr>
          <p:nvPr>
            <p:ph type="sldNum" sz="quarter" idx="12"/>
          </p:nvPr>
        </p:nvSpPr>
        <p:spPr/>
        <p:txBody>
          <a:bodyPr/>
          <a:lstStyle/>
          <a:p>
            <a:fld id="{ECD184BD-1790-4BB3-BCA1-FC7CE086CC85}" type="slidenum">
              <a:rPr lang="en-US" smtClean="0"/>
              <a:t>‹#›</a:t>
            </a:fld>
            <a:endParaRPr lang="en-US"/>
          </a:p>
        </p:txBody>
      </p:sp>
    </p:spTree>
    <p:extLst>
      <p:ext uri="{BB962C8B-B14F-4D97-AF65-F5344CB8AC3E}">
        <p14:creationId xmlns:p14="http://schemas.microsoft.com/office/powerpoint/2010/main" val="1284351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9B00ED-6EA7-402F-A156-705FEB7A0C73}"/>
              </a:ext>
            </a:extLst>
          </p:cNvPr>
          <p:cNvSpPr>
            <a:spLocks noGrp="1"/>
          </p:cNvSpPr>
          <p:nvPr>
            <p:ph type="dt" sz="half" idx="10"/>
          </p:nvPr>
        </p:nvSpPr>
        <p:spPr/>
        <p:txBody>
          <a:bodyPr/>
          <a:lstStyle/>
          <a:p>
            <a:fld id="{19A62DCF-EAAA-4784-AB36-C5C1913F8F60}" type="datetimeFigureOut">
              <a:rPr lang="en-US" smtClean="0"/>
              <a:t>2/17/2022</a:t>
            </a:fld>
            <a:endParaRPr lang="en-US"/>
          </a:p>
        </p:txBody>
      </p:sp>
      <p:sp>
        <p:nvSpPr>
          <p:cNvPr id="3" name="Footer Placeholder 2">
            <a:extLst>
              <a:ext uri="{FF2B5EF4-FFF2-40B4-BE49-F238E27FC236}">
                <a16:creationId xmlns:a16="http://schemas.microsoft.com/office/drawing/2014/main" id="{8B53D27E-9349-4C14-9721-FF63DC0628C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6361696-716A-42CE-8156-2927156B9406}"/>
              </a:ext>
            </a:extLst>
          </p:cNvPr>
          <p:cNvSpPr>
            <a:spLocks noGrp="1"/>
          </p:cNvSpPr>
          <p:nvPr>
            <p:ph type="sldNum" sz="quarter" idx="12"/>
          </p:nvPr>
        </p:nvSpPr>
        <p:spPr/>
        <p:txBody>
          <a:bodyPr/>
          <a:lstStyle/>
          <a:p>
            <a:fld id="{ECD184BD-1790-4BB3-BCA1-FC7CE086CC85}" type="slidenum">
              <a:rPr lang="en-US" smtClean="0"/>
              <a:t>‹#›</a:t>
            </a:fld>
            <a:endParaRPr lang="en-US"/>
          </a:p>
        </p:txBody>
      </p:sp>
    </p:spTree>
    <p:extLst>
      <p:ext uri="{BB962C8B-B14F-4D97-AF65-F5344CB8AC3E}">
        <p14:creationId xmlns:p14="http://schemas.microsoft.com/office/powerpoint/2010/main" val="2838981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ACCCC-A4D9-4F51-B032-8D3719CB14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7B2B170-D9CD-4E8A-AB0F-E8E5285478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B538A65-8C1B-40B8-A881-D5EA050144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0A7E19-2435-46E2-B484-6DC9BC0A581D}"/>
              </a:ext>
            </a:extLst>
          </p:cNvPr>
          <p:cNvSpPr>
            <a:spLocks noGrp="1"/>
          </p:cNvSpPr>
          <p:nvPr>
            <p:ph type="dt" sz="half" idx="10"/>
          </p:nvPr>
        </p:nvSpPr>
        <p:spPr/>
        <p:txBody>
          <a:bodyPr/>
          <a:lstStyle/>
          <a:p>
            <a:fld id="{19A62DCF-EAAA-4784-AB36-C5C1913F8F60}" type="datetimeFigureOut">
              <a:rPr lang="en-US" smtClean="0"/>
              <a:t>2/17/2022</a:t>
            </a:fld>
            <a:endParaRPr lang="en-US"/>
          </a:p>
        </p:txBody>
      </p:sp>
      <p:sp>
        <p:nvSpPr>
          <p:cNvPr id="6" name="Footer Placeholder 5">
            <a:extLst>
              <a:ext uri="{FF2B5EF4-FFF2-40B4-BE49-F238E27FC236}">
                <a16:creationId xmlns:a16="http://schemas.microsoft.com/office/drawing/2014/main" id="{819A5F0E-31CA-4E5E-AD9E-8543FF8712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03C18A-AB97-4655-8D8C-5F78BC8134A6}"/>
              </a:ext>
            </a:extLst>
          </p:cNvPr>
          <p:cNvSpPr>
            <a:spLocks noGrp="1"/>
          </p:cNvSpPr>
          <p:nvPr>
            <p:ph type="sldNum" sz="quarter" idx="12"/>
          </p:nvPr>
        </p:nvSpPr>
        <p:spPr/>
        <p:txBody>
          <a:bodyPr/>
          <a:lstStyle/>
          <a:p>
            <a:fld id="{ECD184BD-1790-4BB3-BCA1-FC7CE086CC85}" type="slidenum">
              <a:rPr lang="en-US" smtClean="0"/>
              <a:t>‹#›</a:t>
            </a:fld>
            <a:endParaRPr lang="en-US"/>
          </a:p>
        </p:txBody>
      </p:sp>
    </p:spTree>
    <p:extLst>
      <p:ext uri="{BB962C8B-B14F-4D97-AF65-F5344CB8AC3E}">
        <p14:creationId xmlns:p14="http://schemas.microsoft.com/office/powerpoint/2010/main" val="916733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DD06C-CE13-4B42-96A9-C1F5B3DB79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6869181-07A4-4510-98B4-5217BCAD20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80E7490-969E-443E-BB60-5D6FECC04F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F85B74-3C1C-4946-9A51-8C7590968B0E}"/>
              </a:ext>
            </a:extLst>
          </p:cNvPr>
          <p:cNvSpPr>
            <a:spLocks noGrp="1"/>
          </p:cNvSpPr>
          <p:nvPr>
            <p:ph type="dt" sz="half" idx="10"/>
          </p:nvPr>
        </p:nvSpPr>
        <p:spPr/>
        <p:txBody>
          <a:bodyPr/>
          <a:lstStyle/>
          <a:p>
            <a:fld id="{19A62DCF-EAAA-4784-AB36-C5C1913F8F60}" type="datetimeFigureOut">
              <a:rPr lang="en-US" smtClean="0"/>
              <a:t>2/17/2022</a:t>
            </a:fld>
            <a:endParaRPr lang="en-US"/>
          </a:p>
        </p:txBody>
      </p:sp>
      <p:sp>
        <p:nvSpPr>
          <p:cNvPr id="6" name="Footer Placeholder 5">
            <a:extLst>
              <a:ext uri="{FF2B5EF4-FFF2-40B4-BE49-F238E27FC236}">
                <a16:creationId xmlns:a16="http://schemas.microsoft.com/office/drawing/2014/main" id="{CA6ADA37-63F2-4860-979A-212A43F186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431721-DDD1-49B1-A10E-38BFE9833A95}"/>
              </a:ext>
            </a:extLst>
          </p:cNvPr>
          <p:cNvSpPr>
            <a:spLocks noGrp="1"/>
          </p:cNvSpPr>
          <p:nvPr>
            <p:ph type="sldNum" sz="quarter" idx="12"/>
          </p:nvPr>
        </p:nvSpPr>
        <p:spPr/>
        <p:txBody>
          <a:bodyPr/>
          <a:lstStyle/>
          <a:p>
            <a:fld id="{ECD184BD-1790-4BB3-BCA1-FC7CE086CC85}" type="slidenum">
              <a:rPr lang="en-US" smtClean="0"/>
              <a:t>‹#›</a:t>
            </a:fld>
            <a:endParaRPr lang="en-US"/>
          </a:p>
        </p:txBody>
      </p:sp>
    </p:spTree>
    <p:extLst>
      <p:ext uri="{BB962C8B-B14F-4D97-AF65-F5344CB8AC3E}">
        <p14:creationId xmlns:p14="http://schemas.microsoft.com/office/powerpoint/2010/main" val="2305090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143710-DCCB-431E-A3EE-BAE36A21ED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A95C839-5698-4EA8-8A95-810E1EA930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4D80D7-9F0F-4515-AAC9-99D6B47543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A62DCF-EAAA-4784-AB36-C5C1913F8F60}" type="datetimeFigureOut">
              <a:rPr lang="en-US" smtClean="0"/>
              <a:t>2/17/2022</a:t>
            </a:fld>
            <a:endParaRPr lang="en-US"/>
          </a:p>
        </p:txBody>
      </p:sp>
      <p:sp>
        <p:nvSpPr>
          <p:cNvPr id="5" name="Footer Placeholder 4">
            <a:extLst>
              <a:ext uri="{FF2B5EF4-FFF2-40B4-BE49-F238E27FC236}">
                <a16:creationId xmlns:a16="http://schemas.microsoft.com/office/drawing/2014/main" id="{BF9B5744-A0A0-4E7A-AD56-99455CDEF3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B453911-962D-4EFB-8D43-6357FCC8E6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D184BD-1790-4BB3-BCA1-FC7CE086CC85}" type="slidenum">
              <a:rPr lang="en-US" smtClean="0"/>
              <a:t>‹#›</a:t>
            </a:fld>
            <a:endParaRPr lang="en-US"/>
          </a:p>
        </p:txBody>
      </p:sp>
    </p:spTree>
    <p:extLst>
      <p:ext uri="{BB962C8B-B14F-4D97-AF65-F5344CB8AC3E}">
        <p14:creationId xmlns:p14="http://schemas.microsoft.com/office/powerpoint/2010/main" val="3706217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959DB-CB3A-4FD9-9F25-99CBBC78E9ED}"/>
              </a:ext>
            </a:extLst>
          </p:cNvPr>
          <p:cNvSpPr>
            <a:spLocks noGrp="1"/>
          </p:cNvSpPr>
          <p:nvPr>
            <p:ph type="ctrTitle"/>
          </p:nvPr>
        </p:nvSpPr>
        <p:spPr/>
        <p:txBody>
          <a:bodyPr>
            <a:normAutofit/>
          </a:bodyPr>
          <a:lstStyle/>
          <a:p>
            <a:r>
              <a:rPr lang="en-US" dirty="0"/>
              <a:t>Pros and Cons of Nuclear Power Systems</a:t>
            </a:r>
          </a:p>
        </p:txBody>
      </p:sp>
      <p:sp>
        <p:nvSpPr>
          <p:cNvPr id="3" name="Subtitle 2">
            <a:extLst>
              <a:ext uri="{FF2B5EF4-FFF2-40B4-BE49-F238E27FC236}">
                <a16:creationId xmlns:a16="http://schemas.microsoft.com/office/drawing/2014/main" id="{BFDBA2AB-0F40-4AAE-9065-CB3A8B514D0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420301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8851A-719E-4C0A-A57A-E8719BACFEC8}"/>
              </a:ext>
            </a:extLst>
          </p:cNvPr>
          <p:cNvSpPr>
            <a:spLocks noGrp="1"/>
          </p:cNvSpPr>
          <p:nvPr>
            <p:ph type="title"/>
          </p:nvPr>
        </p:nvSpPr>
        <p:spPr/>
        <p:txBody>
          <a:bodyPr>
            <a:normAutofit/>
          </a:bodyPr>
          <a:lstStyle/>
          <a:p>
            <a:r>
              <a:rPr lang="en-US" sz="3200" b="1" dirty="0"/>
              <a:t>Pros of Fission Power Reactors</a:t>
            </a:r>
          </a:p>
        </p:txBody>
      </p:sp>
      <p:graphicFrame>
        <p:nvGraphicFramePr>
          <p:cNvPr id="4" name="Table 4">
            <a:extLst>
              <a:ext uri="{FF2B5EF4-FFF2-40B4-BE49-F238E27FC236}">
                <a16:creationId xmlns:a16="http://schemas.microsoft.com/office/drawing/2014/main" id="{789B37CC-459A-499C-BCBF-7AEFA5F6FEE9}"/>
              </a:ext>
            </a:extLst>
          </p:cNvPr>
          <p:cNvGraphicFramePr>
            <a:graphicFrameLocks noGrp="1"/>
          </p:cNvGraphicFramePr>
          <p:nvPr>
            <p:ph idx="1"/>
            <p:extLst>
              <p:ext uri="{D42A27DB-BD31-4B8C-83A1-F6EECF244321}">
                <p14:modId xmlns:p14="http://schemas.microsoft.com/office/powerpoint/2010/main" val="1376630986"/>
              </p:ext>
            </p:extLst>
          </p:nvPr>
        </p:nvGraphicFramePr>
        <p:xfrm>
          <a:off x="1314450" y="1690688"/>
          <a:ext cx="8863693" cy="5034280"/>
        </p:xfrm>
        <a:graphic>
          <a:graphicData uri="http://schemas.openxmlformats.org/drawingml/2006/table">
            <a:tbl>
              <a:tblPr firstRow="1" bandRow="1">
                <a:tableStyleId>{5C22544A-7EE6-4342-B048-85BDC9FD1C3A}</a:tableStyleId>
              </a:tblPr>
              <a:tblGrid>
                <a:gridCol w="3605893">
                  <a:extLst>
                    <a:ext uri="{9D8B030D-6E8A-4147-A177-3AD203B41FA5}">
                      <a16:colId xmlns:a16="http://schemas.microsoft.com/office/drawing/2014/main" val="1884663727"/>
                    </a:ext>
                  </a:extLst>
                </a:gridCol>
                <a:gridCol w="5257800">
                  <a:extLst>
                    <a:ext uri="{9D8B030D-6E8A-4147-A177-3AD203B41FA5}">
                      <a16:colId xmlns:a16="http://schemas.microsoft.com/office/drawing/2014/main" val="3623810051"/>
                    </a:ext>
                  </a:extLst>
                </a:gridCol>
              </a:tblGrid>
              <a:tr h="370840">
                <a:tc>
                  <a:txBody>
                    <a:bodyPr/>
                    <a:lstStyle/>
                    <a:p>
                      <a:r>
                        <a:rPr lang="en-US" dirty="0"/>
                        <a:t>Pro</a:t>
                      </a:r>
                    </a:p>
                  </a:txBody>
                  <a:tcPr/>
                </a:tc>
                <a:tc>
                  <a:txBody>
                    <a:bodyPr/>
                    <a:lstStyle/>
                    <a:p>
                      <a:r>
                        <a:rPr lang="en-US" dirty="0"/>
                        <a:t>Comments</a:t>
                      </a:r>
                    </a:p>
                  </a:txBody>
                  <a:tcPr/>
                </a:tc>
                <a:extLst>
                  <a:ext uri="{0D108BD9-81ED-4DB2-BD59-A6C34878D82A}">
                    <a16:rowId xmlns:a16="http://schemas.microsoft.com/office/drawing/2014/main" val="3423307241"/>
                  </a:ext>
                </a:extLst>
              </a:tr>
              <a:tr h="370840">
                <a:tc>
                  <a:txBody>
                    <a:bodyPr/>
                    <a:lstStyle/>
                    <a:p>
                      <a:pPr lvl="0"/>
                      <a:r>
                        <a:rPr lang="en-US" sz="1800" kern="1200" dirty="0">
                          <a:solidFill>
                            <a:schemeClr val="dk1"/>
                          </a:solidFill>
                          <a:effectLst/>
                          <a:latin typeface="+mn-lt"/>
                          <a:ea typeface="+mn-ea"/>
                          <a:cs typeface="+mn-cs"/>
                        </a:rPr>
                        <a:t>Dependable, dispatchable generation</a:t>
                      </a:r>
                    </a:p>
                    <a:p>
                      <a:endParaRPr lang="en-US" dirty="0"/>
                    </a:p>
                  </a:txBody>
                  <a:tcPr/>
                </a:tc>
                <a:tc>
                  <a:txBody>
                    <a:bodyPr/>
                    <a:lstStyle/>
                    <a:p>
                      <a:r>
                        <a:rPr lang="en-US" dirty="0"/>
                        <a:t>Major power source, reliably available 24/7</a:t>
                      </a:r>
                    </a:p>
                  </a:txBody>
                  <a:tcPr/>
                </a:tc>
                <a:extLst>
                  <a:ext uri="{0D108BD9-81ED-4DB2-BD59-A6C34878D82A}">
                    <a16:rowId xmlns:a16="http://schemas.microsoft.com/office/drawing/2014/main" val="54770362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CO</a:t>
                      </a:r>
                      <a:r>
                        <a:rPr lang="en-US" sz="1800" kern="1200" baseline="-25000" dirty="0">
                          <a:solidFill>
                            <a:schemeClr val="dk1"/>
                          </a:solidFill>
                          <a:effectLst/>
                          <a:latin typeface="+mn-lt"/>
                          <a:ea typeface="+mn-ea"/>
                          <a:cs typeface="+mn-cs"/>
                        </a:rPr>
                        <a:t>2 </a:t>
                      </a:r>
                      <a:r>
                        <a:rPr lang="en-US" sz="1800" kern="1200" dirty="0">
                          <a:solidFill>
                            <a:schemeClr val="dk1"/>
                          </a:solidFill>
                          <a:effectLst/>
                          <a:latin typeface="+mn-lt"/>
                          <a:ea typeface="+mn-ea"/>
                          <a:cs typeface="+mn-cs"/>
                        </a:rPr>
                        <a:t>free once plant is built</a:t>
                      </a:r>
                    </a:p>
                    <a:p>
                      <a:endParaRPr lang="en-US" dirty="0"/>
                    </a:p>
                  </a:txBody>
                  <a:tcPr/>
                </a:tc>
                <a:tc>
                  <a:txBody>
                    <a:bodyPr/>
                    <a:lstStyle/>
                    <a:p>
                      <a:r>
                        <a:rPr lang="en-US" dirty="0"/>
                        <a:t>No CO</a:t>
                      </a:r>
                      <a:r>
                        <a:rPr lang="en-US" baseline="-25000" dirty="0"/>
                        <a:t>2</a:t>
                      </a:r>
                      <a:r>
                        <a:rPr lang="en-US" dirty="0"/>
                        <a:t> emissions during operation; nothing has to be burned.</a:t>
                      </a:r>
                    </a:p>
                  </a:txBody>
                  <a:tcPr/>
                </a:tc>
                <a:extLst>
                  <a:ext uri="{0D108BD9-81ED-4DB2-BD59-A6C34878D82A}">
                    <a16:rowId xmlns:a16="http://schemas.microsoft.com/office/drawing/2014/main" val="316211443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Abundant sources of fuel</a:t>
                      </a:r>
                    </a:p>
                    <a:p>
                      <a:endParaRPr lang="en-US" dirty="0"/>
                    </a:p>
                  </a:txBody>
                  <a:tcPr/>
                </a:tc>
                <a:tc>
                  <a:txBody>
                    <a:bodyPr/>
                    <a:lstStyle/>
                    <a:p>
                      <a:r>
                        <a:rPr lang="en-US" dirty="0"/>
                        <a:t>Fuel supply more than adequate for years to come, especially if we recycle used fuel</a:t>
                      </a:r>
                    </a:p>
                  </a:txBody>
                  <a:tcPr/>
                </a:tc>
                <a:extLst>
                  <a:ext uri="{0D108BD9-81ED-4DB2-BD59-A6C34878D82A}">
                    <a16:rowId xmlns:a16="http://schemas.microsoft.com/office/drawing/2014/main" val="318155464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Low fuel cost of generation</a:t>
                      </a:r>
                    </a:p>
                    <a:p>
                      <a:endParaRPr lang="en-US" dirty="0"/>
                    </a:p>
                  </a:txBody>
                  <a:tcPr/>
                </a:tc>
                <a:tc>
                  <a:txBody>
                    <a:bodyPr/>
                    <a:lstStyle/>
                    <a:p>
                      <a:r>
                        <a:rPr lang="en-US" dirty="0"/>
                        <a:t>Actual cost of fuel low and small percentage of overall operating cost</a:t>
                      </a:r>
                    </a:p>
                  </a:txBody>
                  <a:tcPr/>
                </a:tc>
                <a:extLst>
                  <a:ext uri="{0D108BD9-81ED-4DB2-BD59-A6C34878D82A}">
                    <a16:rowId xmlns:a16="http://schemas.microsoft.com/office/drawing/2014/main" val="82741430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All its emissions are contained</a:t>
                      </a:r>
                    </a:p>
                    <a:p>
                      <a:endParaRPr lang="en-US" dirty="0"/>
                    </a:p>
                  </a:txBody>
                  <a:tcPr/>
                </a:tc>
                <a:tc>
                  <a:txBody>
                    <a:bodyPr/>
                    <a:lstStyle/>
                    <a:p>
                      <a:r>
                        <a:rPr lang="en-US" dirty="0"/>
                        <a:t>Used nuclear fuel and radioactive wastes from maintenance are carefully managed and not freely released to environment</a:t>
                      </a:r>
                    </a:p>
                  </a:txBody>
                  <a:tcPr/>
                </a:tc>
                <a:extLst>
                  <a:ext uri="{0D108BD9-81ED-4DB2-BD59-A6C34878D82A}">
                    <a16:rowId xmlns:a16="http://schemas.microsoft.com/office/drawing/2014/main" val="2714495391"/>
                  </a:ext>
                </a:extLst>
              </a:tr>
              <a:tr h="370840">
                <a:tc>
                  <a:txBody>
                    <a:bodyPr/>
                    <a:lstStyle/>
                    <a:p>
                      <a:r>
                        <a:rPr lang="en-US" dirty="0"/>
                        <a:t>Small modular reactors can be deployed in a few years</a:t>
                      </a:r>
                    </a:p>
                  </a:txBody>
                  <a:tcPr/>
                </a:tc>
                <a:tc>
                  <a:txBody>
                    <a:bodyPr/>
                    <a:lstStyle/>
                    <a:p>
                      <a:r>
                        <a:rPr lang="en-US" dirty="0"/>
                        <a:t>Large, complex reactors take years to build; smaller units optimized for factory fabrication will be available much more quickly.</a:t>
                      </a:r>
                    </a:p>
                  </a:txBody>
                  <a:tcPr/>
                </a:tc>
                <a:extLst>
                  <a:ext uri="{0D108BD9-81ED-4DB2-BD59-A6C34878D82A}">
                    <a16:rowId xmlns:a16="http://schemas.microsoft.com/office/drawing/2014/main" val="1487659588"/>
                  </a:ext>
                </a:extLst>
              </a:tr>
            </a:tbl>
          </a:graphicData>
        </a:graphic>
      </p:graphicFrame>
    </p:spTree>
    <p:extLst>
      <p:ext uri="{BB962C8B-B14F-4D97-AF65-F5344CB8AC3E}">
        <p14:creationId xmlns:p14="http://schemas.microsoft.com/office/powerpoint/2010/main" val="3170911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FC6D2-02EF-41A8-A082-FD0325160B33}"/>
              </a:ext>
            </a:extLst>
          </p:cNvPr>
          <p:cNvSpPr>
            <a:spLocks noGrp="1"/>
          </p:cNvSpPr>
          <p:nvPr>
            <p:ph type="title"/>
          </p:nvPr>
        </p:nvSpPr>
        <p:spPr/>
        <p:txBody>
          <a:bodyPr>
            <a:normAutofit/>
          </a:bodyPr>
          <a:lstStyle/>
          <a:p>
            <a:r>
              <a:rPr lang="en-US" sz="3200" b="1" dirty="0"/>
              <a:t>Cons of Fission Power Reactors</a:t>
            </a:r>
          </a:p>
        </p:txBody>
      </p:sp>
      <p:graphicFrame>
        <p:nvGraphicFramePr>
          <p:cNvPr id="4" name="Table 4">
            <a:extLst>
              <a:ext uri="{FF2B5EF4-FFF2-40B4-BE49-F238E27FC236}">
                <a16:creationId xmlns:a16="http://schemas.microsoft.com/office/drawing/2014/main" id="{170FB8D2-7B7D-4F3A-B478-1B78E2638B91}"/>
              </a:ext>
            </a:extLst>
          </p:cNvPr>
          <p:cNvGraphicFramePr>
            <a:graphicFrameLocks noGrp="1"/>
          </p:cNvGraphicFramePr>
          <p:nvPr>
            <p:ph idx="1"/>
            <p:extLst>
              <p:ext uri="{D42A27DB-BD31-4B8C-83A1-F6EECF244321}">
                <p14:modId xmlns:p14="http://schemas.microsoft.com/office/powerpoint/2010/main" val="695950694"/>
              </p:ext>
            </p:extLst>
          </p:nvPr>
        </p:nvGraphicFramePr>
        <p:xfrm>
          <a:off x="1200149" y="1592035"/>
          <a:ext cx="9402536" cy="6856639"/>
        </p:xfrm>
        <a:graphic>
          <a:graphicData uri="http://schemas.openxmlformats.org/drawingml/2006/table">
            <a:tbl>
              <a:tblPr firstRow="1" bandRow="1">
                <a:tableStyleId>{5C22544A-7EE6-4342-B048-85BDC9FD1C3A}</a:tableStyleId>
              </a:tblPr>
              <a:tblGrid>
                <a:gridCol w="4144736">
                  <a:extLst>
                    <a:ext uri="{9D8B030D-6E8A-4147-A177-3AD203B41FA5}">
                      <a16:colId xmlns:a16="http://schemas.microsoft.com/office/drawing/2014/main" val="39203842"/>
                    </a:ext>
                  </a:extLst>
                </a:gridCol>
                <a:gridCol w="5257800">
                  <a:extLst>
                    <a:ext uri="{9D8B030D-6E8A-4147-A177-3AD203B41FA5}">
                      <a16:colId xmlns:a16="http://schemas.microsoft.com/office/drawing/2014/main" val="255823441"/>
                    </a:ext>
                  </a:extLst>
                </a:gridCol>
              </a:tblGrid>
              <a:tr h="547279">
                <a:tc>
                  <a:txBody>
                    <a:bodyPr/>
                    <a:lstStyle/>
                    <a:p>
                      <a:r>
                        <a:rPr lang="en-US" dirty="0"/>
                        <a:t>Cons</a:t>
                      </a:r>
                    </a:p>
                  </a:txBody>
                  <a:tcPr/>
                </a:tc>
                <a:tc>
                  <a:txBody>
                    <a:bodyPr/>
                    <a:lstStyle/>
                    <a:p>
                      <a:r>
                        <a:rPr lang="en-US" dirty="0"/>
                        <a:t>Comments</a:t>
                      </a:r>
                    </a:p>
                  </a:txBody>
                  <a:tcPr/>
                </a:tc>
                <a:extLst>
                  <a:ext uri="{0D108BD9-81ED-4DB2-BD59-A6C34878D82A}">
                    <a16:rowId xmlns:a16="http://schemas.microsoft.com/office/drawing/2014/main" val="4207090920"/>
                  </a:ext>
                </a:extLst>
              </a:tr>
              <a:tr h="370840">
                <a:tc>
                  <a:txBody>
                    <a:bodyPr/>
                    <a:lstStyle/>
                    <a:p>
                      <a:pPr lvl="0"/>
                      <a:r>
                        <a:rPr lang="en-US" sz="1800" kern="1200" dirty="0">
                          <a:solidFill>
                            <a:schemeClr val="dk1"/>
                          </a:solidFill>
                          <a:effectLst/>
                          <a:latin typeface="+mn-lt"/>
                          <a:ea typeface="+mn-ea"/>
                          <a:cs typeface="+mn-cs"/>
                        </a:rPr>
                        <a:t>High capital cost</a:t>
                      </a:r>
                    </a:p>
                    <a:p>
                      <a:endParaRPr lang="en-US" dirty="0"/>
                    </a:p>
                  </a:txBody>
                  <a:tcPr/>
                </a:tc>
                <a:tc>
                  <a:txBody>
                    <a:bodyPr/>
                    <a:lstStyle/>
                    <a:p>
                      <a:r>
                        <a:rPr lang="en-US" dirty="0"/>
                        <a:t>Capital cost depends on size, complexity, time to build and interest rate.  Small modular plants reduce capital cost</a:t>
                      </a:r>
                    </a:p>
                  </a:txBody>
                  <a:tcPr/>
                </a:tc>
                <a:extLst>
                  <a:ext uri="{0D108BD9-81ED-4DB2-BD59-A6C34878D82A}">
                    <a16:rowId xmlns:a16="http://schemas.microsoft.com/office/drawing/2014/main" val="44565252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Used fuel disposal</a:t>
                      </a:r>
                    </a:p>
                    <a:p>
                      <a:endParaRPr lang="en-US" dirty="0"/>
                    </a:p>
                  </a:txBody>
                  <a:tcPr/>
                </a:tc>
                <a:tc>
                  <a:txBody>
                    <a:bodyPr/>
                    <a:lstStyle/>
                    <a:p>
                      <a:r>
                        <a:rPr lang="en-US" dirty="0"/>
                        <a:t>Presently, used fuel is stored on plant site in cooling pools and in large shielded casks.  Reprocessing and burnup in fast reactors will manage long-lived wastes.  Fission products will decay in a few hundred years.</a:t>
                      </a:r>
                    </a:p>
                  </a:txBody>
                  <a:tcPr/>
                </a:tc>
                <a:extLst>
                  <a:ext uri="{0D108BD9-81ED-4DB2-BD59-A6C34878D82A}">
                    <a16:rowId xmlns:a16="http://schemas.microsoft.com/office/drawing/2014/main" val="330911158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High decommissioning cost</a:t>
                      </a:r>
                    </a:p>
                    <a:p>
                      <a:endParaRPr lang="en-US" dirty="0"/>
                    </a:p>
                  </a:txBody>
                  <a:tcPr/>
                </a:tc>
                <a:tc>
                  <a:txBody>
                    <a:bodyPr/>
                    <a:lstStyle/>
                    <a:p>
                      <a:r>
                        <a:rPr lang="en-US" dirty="0"/>
                        <a:t>Other than used fuel, what is left is activated structures will relatively short half-lives.  Certainly harder to decommission a reactor than to disassemble a factory</a:t>
                      </a:r>
                    </a:p>
                  </a:txBody>
                  <a:tcPr/>
                </a:tc>
                <a:extLst>
                  <a:ext uri="{0D108BD9-81ED-4DB2-BD59-A6C34878D82A}">
                    <a16:rowId xmlns:a16="http://schemas.microsoft.com/office/drawing/2014/main" val="127623831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Public opposition</a:t>
                      </a:r>
                    </a:p>
                    <a:p>
                      <a:endParaRPr lang="en-US" dirty="0"/>
                    </a:p>
                  </a:txBody>
                  <a:tcPr/>
                </a:tc>
                <a:tc>
                  <a:txBody>
                    <a:bodyPr/>
                    <a:lstStyle/>
                    <a:p>
                      <a:r>
                        <a:rPr lang="en-US" dirty="0"/>
                        <a:t>Public education is necessary.  Climate change requires revisiting opposition</a:t>
                      </a:r>
                    </a:p>
                  </a:txBody>
                  <a:tcPr/>
                </a:tc>
                <a:extLst>
                  <a:ext uri="{0D108BD9-81ED-4DB2-BD59-A6C34878D82A}">
                    <a16:rowId xmlns:a16="http://schemas.microsoft.com/office/drawing/2014/main" val="1695153395"/>
                  </a:ext>
                </a:extLst>
              </a:tr>
              <a:tr h="2823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Relatively long time to build.  Licensing may further delay.</a:t>
                      </a:r>
                    </a:p>
                    <a:p>
                      <a:endParaRPr lang="en-US" dirty="0"/>
                    </a:p>
                  </a:txBody>
                  <a:tcPr/>
                </a:tc>
                <a:tc>
                  <a:txBody>
                    <a:bodyPr/>
                    <a:lstStyle/>
                    <a:p>
                      <a:r>
                        <a:rPr lang="en-US" dirty="0"/>
                        <a:t>Small modular reactors, with factory fabrication and plant simplification will reduce build time for nth of a kind</a:t>
                      </a:r>
                    </a:p>
                  </a:txBody>
                  <a:tcPr/>
                </a:tc>
                <a:extLst>
                  <a:ext uri="{0D108BD9-81ED-4DB2-BD59-A6C34878D82A}">
                    <a16:rowId xmlns:a16="http://schemas.microsoft.com/office/drawing/2014/main" val="1672905509"/>
                  </a:ext>
                </a:extLst>
              </a:tr>
              <a:tr h="2823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Risk of accidents with economic and health consequences</a:t>
                      </a:r>
                    </a:p>
                    <a:p>
                      <a:endParaRPr lang="en-US" dirty="0"/>
                    </a:p>
                  </a:txBody>
                  <a:tcPr/>
                </a:tc>
                <a:tc>
                  <a:txBody>
                    <a:bodyPr/>
                    <a:lstStyle/>
                    <a:p>
                      <a:r>
                        <a:rPr lang="en-US" dirty="0"/>
                        <a:t>Risk is small if properly designed and operated.  NRC requires new reactors to be passively safe meaning no power or operator action required during casualties and off-normal operation to prevent radiation release to public.</a:t>
                      </a:r>
                    </a:p>
                  </a:txBody>
                  <a:tcPr/>
                </a:tc>
                <a:extLst>
                  <a:ext uri="{0D108BD9-81ED-4DB2-BD59-A6C34878D82A}">
                    <a16:rowId xmlns:a16="http://schemas.microsoft.com/office/drawing/2014/main" val="2201352789"/>
                  </a:ext>
                </a:extLst>
              </a:tr>
            </a:tbl>
          </a:graphicData>
        </a:graphic>
      </p:graphicFrame>
    </p:spTree>
    <p:extLst>
      <p:ext uri="{BB962C8B-B14F-4D97-AF65-F5344CB8AC3E}">
        <p14:creationId xmlns:p14="http://schemas.microsoft.com/office/powerpoint/2010/main" val="534970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178AA-37CE-4340-BA1B-BEEA6C8FADEC}"/>
              </a:ext>
            </a:extLst>
          </p:cNvPr>
          <p:cNvSpPr>
            <a:spLocks noGrp="1"/>
          </p:cNvSpPr>
          <p:nvPr>
            <p:ph type="title"/>
          </p:nvPr>
        </p:nvSpPr>
        <p:spPr/>
        <p:txBody>
          <a:bodyPr>
            <a:normAutofit/>
          </a:bodyPr>
          <a:lstStyle/>
          <a:p>
            <a:r>
              <a:rPr lang="en-US" sz="3200" dirty="0"/>
              <a:t>Pros of Fusion Power Systems</a:t>
            </a:r>
          </a:p>
        </p:txBody>
      </p:sp>
      <p:graphicFrame>
        <p:nvGraphicFramePr>
          <p:cNvPr id="7" name="Table 7">
            <a:extLst>
              <a:ext uri="{FF2B5EF4-FFF2-40B4-BE49-F238E27FC236}">
                <a16:creationId xmlns:a16="http://schemas.microsoft.com/office/drawing/2014/main" id="{CDE67E85-1426-4451-A5D6-1D4C91502389}"/>
              </a:ext>
            </a:extLst>
          </p:cNvPr>
          <p:cNvGraphicFramePr>
            <a:graphicFrameLocks noGrp="1"/>
          </p:cNvGraphicFramePr>
          <p:nvPr>
            <p:ph idx="1"/>
            <p:extLst>
              <p:ext uri="{D42A27DB-BD31-4B8C-83A1-F6EECF244321}">
                <p14:modId xmlns:p14="http://schemas.microsoft.com/office/powerpoint/2010/main" val="2690419834"/>
              </p:ext>
            </p:extLst>
          </p:nvPr>
        </p:nvGraphicFramePr>
        <p:xfrm>
          <a:off x="1053193" y="1825625"/>
          <a:ext cx="10300607" cy="4394200"/>
        </p:xfrm>
        <a:graphic>
          <a:graphicData uri="http://schemas.openxmlformats.org/drawingml/2006/table">
            <a:tbl>
              <a:tblPr firstRow="1" bandRow="1">
                <a:tableStyleId>{5C22544A-7EE6-4342-B048-85BDC9FD1C3A}</a:tableStyleId>
              </a:tblPr>
              <a:tblGrid>
                <a:gridCol w="5042807">
                  <a:extLst>
                    <a:ext uri="{9D8B030D-6E8A-4147-A177-3AD203B41FA5}">
                      <a16:colId xmlns:a16="http://schemas.microsoft.com/office/drawing/2014/main" val="3063891854"/>
                    </a:ext>
                  </a:extLst>
                </a:gridCol>
                <a:gridCol w="5257800">
                  <a:extLst>
                    <a:ext uri="{9D8B030D-6E8A-4147-A177-3AD203B41FA5}">
                      <a16:colId xmlns:a16="http://schemas.microsoft.com/office/drawing/2014/main" val="4140427664"/>
                    </a:ext>
                  </a:extLst>
                </a:gridCol>
              </a:tblGrid>
              <a:tr h="370840">
                <a:tc>
                  <a:txBody>
                    <a:bodyPr/>
                    <a:lstStyle/>
                    <a:p>
                      <a:r>
                        <a:rPr lang="en-US" dirty="0"/>
                        <a:t>Pros</a:t>
                      </a:r>
                    </a:p>
                  </a:txBody>
                  <a:tcPr/>
                </a:tc>
                <a:tc>
                  <a:txBody>
                    <a:bodyPr/>
                    <a:lstStyle/>
                    <a:p>
                      <a:r>
                        <a:rPr lang="en-US" dirty="0"/>
                        <a:t>Comment</a:t>
                      </a:r>
                    </a:p>
                  </a:txBody>
                  <a:tcPr/>
                </a:tc>
                <a:extLst>
                  <a:ext uri="{0D108BD9-81ED-4DB2-BD59-A6C34878D82A}">
                    <a16:rowId xmlns:a16="http://schemas.microsoft.com/office/drawing/2014/main" val="3296704621"/>
                  </a:ext>
                </a:extLst>
              </a:tr>
              <a:tr h="370840">
                <a:tc>
                  <a:txBody>
                    <a:bodyPr/>
                    <a:lstStyle/>
                    <a:p>
                      <a:r>
                        <a:rPr lang="en-US" dirty="0"/>
                        <a:t>No fission products.  </a:t>
                      </a:r>
                    </a:p>
                    <a:p>
                      <a:endParaRPr lang="en-US" dirty="0"/>
                    </a:p>
                  </a:txBody>
                  <a:tcPr/>
                </a:tc>
                <a:tc>
                  <a:txBody>
                    <a:bodyPr/>
                    <a:lstStyle/>
                    <a:p>
                      <a:r>
                        <a:rPr lang="en-US" dirty="0"/>
                        <a:t>Limited number of radioactive materials that must be dealt with</a:t>
                      </a:r>
                    </a:p>
                  </a:txBody>
                  <a:tcPr/>
                </a:tc>
                <a:extLst>
                  <a:ext uri="{0D108BD9-81ED-4DB2-BD59-A6C34878D82A}">
                    <a16:rowId xmlns:a16="http://schemas.microsoft.com/office/drawing/2014/main" val="1410385092"/>
                  </a:ext>
                </a:extLst>
              </a:tr>
              <a:tr h="370840">
                <a:tc>
                  <a:txBody>
                    <a:bodyPr/>
                    <a:lstStyle/>
                    <a:p>
                      <a:r>
                        <a:rPr lang="en-US" dirty="0"/>
                        <a:t>Limited radioactivity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Fusion reactors become radioactive but there are relatively small amounts of material to dispose of and the half-lives are relatively short.  Designers can choose materials that get activated.</a:t>
                      </a:r>
                    </a:p>
                  </a:txBody>
                  <a:tcPr/>
                </a:tc>
                <a:extLst>
                  <a:ext uri="{0D108BD9-81ED-4DB2-BD59-A6C34878D82A}">
                    <a16:rowId xmlns:a16="http://schemas.microsoft.com/office/drawing/2014/main" val="53182228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Fuel is extremely plentiful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Hydrogen and deuterium</a:t>
                      </a:r>
                    </a:p>
                    <a:p>
                      <a:endParaRPr lang="en-US" dirty="0"/>
                    </a:p>
                  </a:txBody>
                  <a:tcPr/>
                </a:tc>
                <a:extLst>
                  <a:ext uri="{0D108BD9-81ED-4DB2-BD59-A6C34878D82A}">
                    <a16:rowId xmlns:a16="http://schemas.microsoft.com/office/drawing/2014/main" val="343546184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is no chance of a runaway power excursion that I can see.</a:t>
                      </a:r>
                    </a:p>
                  </a:txBody>
                  <a:tcPr/>
                </a:tc>
                <a:tc>
                  <a:txBody>
                    <a:bodyPr/>
                    <a:lstStyle/>
                    <a:p>
                      <a:r>
                        <a:rPr lang="en-US" dirty="0"/>
                        <a:t>Failures in systems will lead to system shutdown.</a:t>
                      </a:r>
                    </a:p>
                  </a:txBody>
                  <a:tcPr/>
                </a:tc>
                <a:extLst>
                  <a:ext uri="{0D108BD9-81ED-4DB2-BD59-A6C34878D82A}">
                    <a16:rowId xmlns:a16="http://schemas.microsoft.com/office/drawing/2014/main" val="149887938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Heat produced is at high temperature</a:t>
                      </a:r>
                    </a:p>
                  </a:txBody>
                  <a:tcPr/>
                </a:tc>
                <a:tc>
                  <a:txBody>
                    <a:bodyPr/>
                    <a:lstStyle/>
                    <a:p>
                      <a:r>
                        <a:rPr lang="en-US" dirty="0"/>
                        <a:t>Designs can use a high temperature heat transfer system.  Heat could be used to generate power efficiently and for industrial purposes.</a:t>
                      </a:r>
                    </a:p>
                  </a:txBody>
                  <a:tcPr/>
                </a:tc>
                <a:extLst>
                  <a:ext uri="{0D108BD9-81ED-4DB2-BD59-A6C34878D82A}">
                    <a16:rowId xmlns:a16="http://schemas.microsoft.com/office/drawing/2014/main" val="3388869596"/>
                  </a:ext>
                </a:extLst>
              </a:tr>
            </a:tbl>
          </a:graphicData>
        </a:graphic>
      </p:graphicFrame>
    </p:spTree>
    <p:extLst>
      <p:ext uri="{BB962C8B-B14F-4D97-AF65-F5344CB8AC3E}">
        <p14:creationId xmlns:p14="http://schemas.microsoft.com/office/powerpoint/2010/main" val="353969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05FA2-A350-4049-8F02-3FD2BFBEE321}"/>
              </a:ext>
            </a:extLst>
          </p:cNvPr>
          <p:cNvSpPr>
            <a:spLocks noGrp="1"/>
          </p:cNvSpPr>
          <p:nvPr>
            <p:ph type="title"/>
          </p:nvPr>
        </p:nvSpPr>
        <p:spPr/>
        <p:txBody>
          <a:bodyPr>
            <a:normAutofit/>
          </a:bodyPr>
          <a:lstStyle/>
          <a:p>
            <a:r>
              <a:rPr lang="en-US" sz="3200" b="1" dirty="0"/>
              <a:t>Cons With Fusion Power Systems</a:t>
            </a:r>
          </a:p>
        </p:txBody>
      </p:sp>
      <p:graphicFrame>
        <p:nvGraphicFramePr>
          <p:cNvPr id="4" name="Table 4">
            <a:extLst>
              <a:ext uri="{FF2B5EF4-FFF2-40B4-BE49-F238E27FC236}">
                <a16:creationId xmlns:a16="http://schemas.microsoft.com/office/drawing/2014/main" id="{8B1AEB4F-90E4-46AD-A48C-561499DB43DF}"/>
              </a:ext>
            </a:extLst>
          </p:cNvPr>
          <p:cNvGraphicFramePr>
            <a:graphicFrameLocks noGrp="1"/>
          </p:cNvGraphicFramePr>
          <p:nvPr>
            <p:ph idx="1"/>
            <p:extLst>
              <p:ext uri="{D42A27DB-BD31-4B8C-83A1-F6EECF244321}">
                <p14:modId xmlns:p14="http://schemas.microsoft.com/office/powerpoint/2010/main" val="1883877076"/>
              </p:ext>
            </p:extLst>
          </p:nvPr>
        </p:nvGraphicFramePr>
        <p:xfrm>
          <a:off x="1045029" y="1817460"/>
          <a:ext cx="10184946" cy="6502400"/>
        </p:xfrm>
        <a:graphic>
          <a:graphicData uri="http://schemas.openxmlformats.org/drawingml/2006/table">
            <a:tbl>
              <a:tblPr firstRow="1" bandRow="1">
                <a:tableStyleId>{5C22544A-7EE6-4342-B048-85BDC9FD1C3A}</a:tableStyleId>
              </a:tblPr>
              <a:tblGrid>
                <a:gridCol w="4927146">
                  <a:extLst>
                    <a:ext uri="{9D8B030D-6E8A-4147-A177-3AD203B41FA5}">
                      <a16:colId xmlns:a16="http://schemas.microsoft.com/office/drawing/2014/main" val="2875764859"/>
                    </a:ext>
                  </a:extLst>
                </a:gridCol>
                <a:gridCol w="5257800">
                  <a:extLst>
                    <a:ext uri="{9D8B030D-6E8A-4147-A177-3AD203B41FA5}">
                      <a16:colId xmlns:a16="http://schemas.microsoft.com/office/drawing/2014/main" val="4164600560"/>
                    </a:ext>
                  </a:extLst>
                </a:gridCol>
              </a:tblGrid>
              <a:tr h="370840">
                <a:tc>
                  <a:txBody>
                    <a:bodyPr/>
                    <a:lstStyle/>
                    <a:p>
                      <a:r>
                        <a:rPr lang="en-US" dirty="0"/>
                        <a:t>Cons</a:t>
                      </a:r>
                    </a:p>
                  </a:txBody>
                  <a:tcPr/>
                </a:tc>
                <a:tc>
                  <a:txBody>
                    <a:bodyPr/>
                    <a:lstStyle/>
                    <a:p>
                      <a:r>
                        <a:rPr lang="en-US" dirty="0"/>
                        <a:t>Comment</a:t>
                      </a:r>
                    </a:p>
                  </a:txBody>
                  <a:tcPr/>
                </a:tc>
                <a:extLst>
                  <a:ext uri="{0D108BD9-81ED-4DB2-BD59-A6C34878D82A}">
                    <a16:rowId xmlns:a16="http://schemas.microsoft.com/office/drawing/2014/main" val="946207591"/>
                  </a:ext>
                </a:extLst>
              </a:tr>
              <a:tr h="370840">
                <a:tc>
                  <a:txBody>
                    <a:bodyPr/>
                    <a:lstStyle/>
                    <a:p>
                      <a:r>
                        <a:rPr lang="en-US" dirty="0"/>
                        <a:t>Achieving fusion conditions takes a lot of power</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Requires extremely high temperature in operating volume.  There are all sorts of instabilities in the plasma that carry away energy.  It is hard.</a:t>
                      </a:r>
                    </a:p>
                  </a:txBody>
                  <a:tcPr/>
                </a:tc>
                <a:extLst>
                  <a:ext uri="{0D108BD9-81ED-4DB2-BD59-A6C34878D82A}">
                    <a16:rowId xmlns:a16="http://schemas.microsoft.com/office/drawing/2014/main" val="2536390230"/>
                  </a:ext>
                </a:extLst>
              </a:tr>
              <a:tr h="370840">
                <a:tc>
                  <a:txBody>
                    <a:bodyPr/>
                    <a:lstStyle/>
                    <a:p>
                      <a:r>
                        <a:rPr lang="en-US" dirty="0"/>
                        <a:t>Requires breeding tritium for fuel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Most viable fusion systems fuse deuterium (which is a rare isotope of hydrogen that is naturally occurring) and tritium (a heavy isotope of hydrogen that must be produced).  Tritium must be bred within the fusion system.  Can breed tritium from lithium </a:t>
                      </a:r>
                      <a:r>
                        <a:rPr lang="en-US"/>
                        <a:t>in blanket</a:t>
                      </a:r>
                      <a:endParaRPr lang="en-US" dirty="0"/>
                    </a:p>
                  </a:txBody>
                  <a:tcPr/>
                </a:tc>
                <a:extLst>
                  <a:ext uri="{0D108BD9-81ED-4DB2-BD59-A6C34878D82A}">
                    <a16:rowId xmlns:a16="http://schemas.microsoft.com/office/drawing/2014/main" val="133106966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Neutron damage to fusion reactor structures requires periodic replacement.</a:t>
                      </a:r>
                    </a:p>
                  </a:txBody>
                  <a:tcPr/>
                </a:tc>
                <a:tc>
                  <a:txBody>
                    <a:bodyPr/>
                    <a:lstStyle/>
                    <a:p>
                      <a:r>
                        <a:rPr lang="en-US" dirty="0"/>
                        <a:t>Systems must be designed to replace such parts</a:t>
                      </a:r>
                    </a:p>
                  </a:txBody>
                  <a:tcPr/>
                </a:tc>
                <a:extLst>
                  <a:ext uri="{0D108BD9-81ED-4DB2-BD59-A6C34878D82A}">
                    <a16:rowId xmlns:a16="http://schemas.microsoft.com/office/drawing/2014/main" val="29553184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Some reactor structures become radioactive</a:t>
                      </a:r>
                    </a:p>
                  </a:txBody>
                  <a:tcPr/>
                </a:tc>
                <a:tc>
                  <a:txBody>
                    <a:bodyPr/>
                    <a:lstStyle/>
                    <a:p>
                      <a:r>
                        <a:rPr lang="en-US" dirty="0"/>
                        <a:t>Radioactivity is relatively short-lived</a:t>
                      </a:r>
                    </a:p>
                  </a:txBody>
                  <a:tcPr/>
                </a:tc>
                <a:extLst>
                  <a:ext uri="{0D108BD9-81ED-4DB2-BD59-A6C34878D82A}">
                    <a16:rowId xmlns:a16="http://schemas.microsoft.com/office/drawing/2014/main" val="407510985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Major development still required</a:t>
                      </a:r>
                    </a:p>
                  </a:txBody>
                  <a:tcPr/>
                </a:tc>
                <a:tc>
                  <a:txBody>
                    <a:bodyPr/>
                    <a:lstStyle/>
                    <a:p>
                      <a:r>
                        <a:rPr lang="en-US" dirty="0"/>
                        <a:t>Fusion test devices have demonstrated net energy gain so far but for short periods.  Lots of engineering required for a complete power system.</a:t>
                      </a:r>
                    </a:p>
                  </a:txBody>
                  <a:tcPr/>
                </a:tc>
                <a:extLst>
                  <a:ext uri="{0D108BD9-81ED-4DB2-BD59-A6C34878D82A}">
                    <a16:rowId xmlns:a16="http://schemas.microsoft.com/office/drawing/2014/main" val="26277189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Tritium must be managed</a:t>
                      </a:r>
                    </a:p>
                  </a:txBody>
                  <a:tcPr/>
                </a:tc>
                <a:tc>
                  <a:txBody>
                    <a:bodyPr/>
                    <a:lstStyle/>
                    <a:p>
                      <a:r>
                        <a:rPr lang="en-US" dirty="0"/>
                        <a:t>Tritium is extra-heavy hydrogen.  Hydrogen hard to confine.  However, tritium decay produces low energy beta particle.  Not hazardous if not ingested.</a:t>
                      </a:r>
                    </a:p>
                  </a:txBody>
                  <a:tcPr/>
                </a:tc>
                <a:extLst>
                  <a:ext uri="{0D108BD9-81ED-4DB2-BD59-A6C34878D82A}">
                    <a16:rowId xmlns:a16="http://schemas.microsoft.com/office/drawing/2014/main" val="212260433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Most promising design (SPARC) requires rare earth for superconducting magnet</a:t>
                      </a:r>
                    </a:p>
                  </a:txBody>
                  <a:tcPr/>
                </a:tc>
                <a:tc>
                  <a:txBody>
                    <a:bodyPr/>
                    <a:lstStyle/>
                    <a:p>
                      <a:r>
                        <a:rPr lang="en-US" dirty="0"/>
                        <a:t>Magnetic coils in SPARC use </a:t>
                      </a:r>
                      <a:r>
                        <a:rPr lang="en-US" dirty="0" err="1"/>
                        <a:t>xyz</a:t>
                      </a:r>
                      <a:r>
                        <a:rPr lang="en-US" dirty="0"/>
                        <a:t>-copper alloy.  XYZ production would have to be increased if SPARC </a:t>
                      </a:r>
                      <a:r>
                        <a:rPr lang="en-US" dirty="0" err="1"/>
                        <a:t>usion</a:t>
                      </a:r>
                      <a:r>
                        <a:rPr lang="en-US" dirty="0"/>
                        <a:t> systems widely deployed.</a:t>
                      </a:r>
                    </a:p>
                  </a:txBody>
                  <a:tcPr/>
                </a:tc>
                <a:extLst>
                  <a:ext uri="{0D108BD9-81ED-4DB2-BD59-A6C34878D82A}">
                    <a16:rowId xmlns:a16="http://schemas.microsoft.com/office/drawing/2014/main" val="1208608303"/>
                  </a:ext>
                </a:extLst>
              </a:tr>
            </a:tbl>
          </a:graphicData>
        </a:graphic>
      </p:graphicFrame>
    </p:spTree>
    <p:extLst>
      <p:ext uri="{BB962C8B-B14F-4D97-AF65-F5344CB8AC3E}">
        <p14:creationId xmlns:p14="http://schemas.microsoft.com/office/powerpoint/2010/main" val="3547662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6D817-81C9-4B18-B433-E307AD50881B}"/>
              </a:ext>
            </a:extLst>
          </p:cNvPr>
          <p:cNvSpPr>
            <a:spLocks noGrp="1"/>
          </p:cNvSpPr>
          <p:nvPr>
            <p:ph type="title"/>
          </p:nvPr>
        </p:nvSpPr>
        <p:spPr/>
        <p:txBody>
          <a:bodyPr>
            <a:normAutofit/>
          </a:bodyPr>
          <a:lstStyle/>
          <a:p>
            <a:r>
              <a:rPr lang="en-US" sz="3200" b="1" dirty="0"/>
              <a:t>Final Thoughts</a:t>
            </a:r>
          </a:p>
        </p:txBody>
      </p:sp>
      <p:sp>
        <p:nvSpPr>
          <p:cNvPr id="3" name="Content Placeholder 2">
            <a:extLst>
              <a:ext uri="{FF2B5EF4-FFF2-40B4-BE49-F238E27FC236}">
                <a16:creationId xmlns:a16="http://schemas.microsoft.com/office/drawing/2014/main" id="{C05DBBF2-17D4-4428-BC5E-A46008345737}"/>
              </a:ext>
            </a:extLst>
          </p:cNvPr>
          <p:cNvSpPr>
            <a:spLocks noGrp="1"/>
          </p:cNvSpPr>
          <p:nvPr>
            <p:ph idx="1"/>
          </p:nvPr>
        </p:nvSpPr>
        <p:spPr>
          <a:xfrm>
            <a:off x="748393" y="1384753"/>
            <a:ext cx="10515600" cy="6306003"/>
          </a:xfrm>
        </p:spPr>
        <p:txBody>
          <a:bodyPr>
            <a:noAutofit/>
          </a:bodyPr>
          <a:lstStyle/>
          <a:p>
            <a:r>
              <a:rPr lang="en-US" sz="2400" dirty="0"/>
              <a:t>Climate change is real and demands all of us drastically change how we generate and use energy.  The challenge is worldwide.</a:t>
            </a:r>
          </a:p>
          <a:p>
            <a:r>
              <a:rPr lang="en-US" sz="2400" dirty="0"/>
              <a:t>Fossil fuels provide enormous energy and are the basis for our present high standard of living in developed countries.</a:t>
            </a:r>
          </a:p>
          <a:p>
            <a:r>
              <a:rPr lang="en-US" sz="2400" dirty="0"/>
              <a:t>Roughly half of the electricity being generated on earth comes from burning coal.  There are serious environmental consequences of that apart from global warming.</a:t>
            </a:r>
          </a:p>
          <a:p>
            <a:r>
              <a:rPr lang="en-US" sz="2400" dirty="0"/>
              <a:t>The magnitude of the problem is hard to grasp.  Minor improvements may be helpful but we need major energy sources as well as energy efficiency improvements.</a:t>
            </a:r>
          </a:p>
          <a:p>
            <a:r>
              <a:rPr lang="en-US" sz="2400" dirty="0"/>
              <a:t>The shift to green energy should be part of a larger movement to live sustainably on earth.</a:t>
            </a:r>
          </a:p>
          <a:p>
            <a:r>
              <a:rPr lang="en-US" sz="2400"/>
              <a:t>Nuclear </a:t>
            </a:r>
            <a:r>
              <a:rPr lang="en-US" sz="2400" dirty="0"/>
              <a:t>energy must be part of the solution.</a:t>
            </a:r>
          </a:p>
          <a:p>
            <a:pPr marL="0" indent="0">
              <a:buNone/>
            </a:pPr>
            <a:endParaRPr lang="en-US" sz="2400" dirty="0"/>
          </a:p>
        </p:txBody>
      </p:sp>
    </p:spTree>
    <p:extLst>
      <p:ext uri="{BB962C8B-B14F-4D97-AF65-F5344CB8AC3E}">
        <p14:creationId xmlns:p14="http://schemas.microsoft.com/office/powerpoint/2010/main" val="31850094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TotalTime>
  <Words>775</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Pros and Cons of Nuclear Power Systems</vt:lpstr>
      <vt:lpstr>Pros of Fission Power Reactors</vt:lpstr>
      <vt:lpstr>Cons of Fission Power Reactors</vt:lpstr>
      <vt:lpstr>Pros of Fusion Power Systems</vt:lpstr>
      <vt:lpstr>Cons With Fusion Power Systems</vt:lpstr>
      <vt:lpstr>Final Thoughts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Pros and Cons of Nuclear Power Systems</dc:title>
  <dc:creator>David Blessing</dc:creator>
  <cp:lastModifiedBy>David Blessing</cp:lastModifiedBy>
  <cp:revision>1</cp:revision>
  <dcterms:created xsi:type="dcterms:W3CDTF">2022-02-13T03:01:07Z</dcterms:created>
  <dcterms:modified xsi:type="dcterms:W3CDTF">2022-02-18T02:01:07Z</dcterms:modified>
</cp:coreProperties>
</file>