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9"/>
  </p:handoutMasterIdLst>
  <p:sldIdLst>
    <p:sldId id="262" r:id="rId2"/>
    <p:sldId id="291" r:id="rId3"/>
    <p:sldId id="282" r:id="rId4"/>
    <p:sldId id="285" r:id="rId5"/>
    <p:sldId id="292" r:id="rId6"/>
    <p:sldId id="290" r:id="rId7"/>
    <p:sldId id="293" r:id="rId8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0" userDrawn="1">
          <p15:clr>
            <a:srgbClr val="A4A3A4"/>
          </p15:clr>
        </p15:guide>
        <p15:guide id="2" pos="38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E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188"/>
    <p:restoredTop sz="94490"/>
  </p:normalViewPr>
  <p:slideViewPr>
    <p:cSldViewPr snapToGrid="0" snapToObjects="1" showGuides="1">
      <p:cViewPr varScale="1">
        <p:scale>
          <a:sx n="104" d="100"/>
          <a:sy n="104" d="100"/>
        </p:scale>
        <p:origin x="880" y="200"/>
      </p:cViewPr>
      <p:guideLst>
        <p:guide orient="horz" pos="2040"/>
        <p:guide pos="38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7A9F381-D3F8-BF4C-A237-1BC574163C7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2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C37467-801D-2143-AEFF-321D5591B20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79484" y="2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8408C5-004D-8D41-9423-AFDFB0222912}" type="datetimeFigureOut">
              <a:rPr lang="en-US" smtClean="0"/>
              <a:t>3/22/21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BAE2B6-F1D5-B049-AA7A-7BC5F0DF03B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E88678-327F-704A-9BEB-E0602FCA812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0A467-2D2A-4D4A-945A-539FB4CDE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0894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d.com/talks/hans_rosling_let_my_dataset_change_your_mindset#t-18886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F77B8-7DF8-1C48-AF94-17B156315E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18203" y="248966"/>
            <a:ext cx="9535886" cy="1224642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>
                <a:solidFill>
                  <a:srgbClr val="C00000"/>
                </a:solidFill>
              </a:rPr>
              <a:t>Great Decisions 2021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7234A3-1F83-6441-85CD-7312114257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3000" y="1480727"/>
            <a:ext cx="9535886" cy="2001997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chemeClr val="bg2">
                    <a:lumMod val="25000"/>
                  </a:schemeClr>
                </a:solidFill>
              </a:rPr>
              <a:t>America’s largest foreign affairs education &amp; discussion program. </a:t>
            </a:r>
            <a:br>
              <a:rPr lang="en-US" sz="40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4000" b="1" dirty="0">
                <a:solidFill>
                  <a:schemeClr val="bg2">
                    <a:lumMod val="25000"/>
                  </a:schemeClr>
                </a:solidFill>
              </a:rPr>
              <a:t>Now in its 67</a:t>
            </a:r>
            <a:r>
              <a:rPr lang="en-US" sz="4000" b="1" baseline="30000" dirty="0">
                <a:solidFill>
                  <a:schemeClr val="bg2">
                    <a:lumMod val="25000"/>
                  </a:schemeClr>
                </a:solidFill>
              </a:rPr>
              <a:t>th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</a:rPr>
              <a:t> year!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6044C6-5F95-9444-9899-F0F3640BB96D}"/>
              </a:ext>
            </a:extLst>
          </p:cNvPr>
          <p:cNvSpPr txBox="1"/>
          <p:nvPr/>
        </p:nvSpPr>
        <p:spPr>
          <a:xfrm>
            <a:off x="965942" y="4387718"/>
            <a:ext cx="490351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C00000"/>
                </a:solidFill>
              </a:rPr>
              <a:t>CHAPTER 8</a:t>
            </a:r>
          </a:p>
          <a:p>
            <a:pPr algn="ctr"/>
            <a:r>
              <a:rPr lang="en-US" sz="4000" b="1" i="1" dirty="0">
                <a:solidFill>
                  <a:srgbClr val="C00000"/>
                </a:solidFill>
              </a:rPr>
              <a:t>The End of</a:t>
            </a:r>
            <a:br>
              <a:rPr lang="en-US" sz="4000" b="1" i="1" dirty="0">
                <a:solidFill>
                  <a:srgbClr val="C00000"/>
                </a:solidFill>
              </a:rPr>
            </a:br>
            <a:r>
              <a:rPr lang="en-US" sz="4000" b="1" i="1" dirty="0">
                <a:solidFill>
                  <a:srgbClr val="C00000"/>
                </a:solidFill>
              </a:rPr>
              <a:t>Globalization?</a:t>
            </a:r>
            <a:endParaRPr lang="en-US" sz="4000" i="1" dirty="0">
              <a:solidFill>
                <a:srgbClr val="C0000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93AACB5-8874-4C4B-B62E-D330B10B03C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515443" y="3633071"/>
            <a:ext cx="4710615" cy="2832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111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D539375-C314-DD4D-8A58-95BA07E4C4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2941" y="0"/>
            <a:ext cx="9190771" cy="6858000"/>
          </a:xfrm>
          <a:ln>
            <a:solidFill>
              <a:schemeClr val="accent1"/>
            </a:solidFill>
          </a:ln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775F956-46B3-4941-9D9D-7C1AB99CEF6A}"/>
              </a:ext>
            </a:extLst>
          </p:cNvPr>
          <p:cNvCxnSpPr>
            <a:cxnSpLocks/>
          </p:cNvCxnSpPr>
          <p:nvPr/>
        </p:nvCxnSpPr>
        <p:spPr>
          <a:xfrm>
            <a:off x="4670854" y="1161535"/>
            <a:ext cx="3279293" cy="5083379"/>
          </a:xfrm>
          <a:prstGeom prst="straightConnector1">
            <a:avLst/>
          </a:prstGeom>
          <a:ln w="63500">
            <a:solidFill>
              <a:srgbClr val="C00000"/>
            </a:solidFill>
            <a:headEnd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9410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CE21A68-C5ED-1B48-BE8F-234F2BB5B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6543" y="335725"/>
            <a:ext cx="6882713" cy="1320082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Divergence &amp; Convergence </a:t>
            </a:r>
            <a:br>
              <a:rPr lang="en-US" b="1" dirty="0">
                <a:solidFill>
                  <a:srgbClr val="C00000"/>
                </a:solidFill>
              </a:rPr>
            </a:br>
            <a:r>
              <a:rPr lang="en-US" b="1" dirty="0">
                <a:solidFill>
                  <a:srgbClr val="C00000"/>
                </a:solidFill>
              </a:rPr>
              <a:t>in Global Well-Being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B70B2A9-2C4F-3C49-8887-C30CC618EC61}"/>
              </a:ext>
            </a:extLst>
          </p:cNvPr>
          <p:cNvSpPr txBox="1">
            <a:spLocks/>
          </p:cNvSpPr>
          <p:nvPr/>
        </p:nvSpPr>
        <p:spPr>
          <a:xfrm>
            <a:off x="1021132" y="1517788"/>
            <a:ext cx="11001992" cy="5340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rgbClr val="C00000"/>
                </a:solidFill>
              </a:rPr>
              <a:t>Hans </a:t>
            </a:r>
            <a:r>
              <a:rPr lang="en-US" sz="2800" b="1" dirty="0" err="1">
                <a:solidFill>
                  <a:srgbClr val="C00000"/>
                </a:solidFill>
              </a:rPr>
              <a:t>Rosling’s</a:t>
            </a:r>
            <a:r>
              <a:rPr lang="en-US" sz="2800" b="1" dirty="0">
                <a:solidFill>
                  <a:srgbClr val="C00000"/>
                </a:solidFill>
              </a:rPr>
              <a:t> TED Talk</a:t>
            </a:r>
            <a:r>
              <a:rPr lang="en-US" sz="2400" b="1" dirty="0">
                <a:solidFill>
                  <a:schemeClr val="tx1"/>
                </a:solidFill>
              </a:rPr>
              <a:t> - “Let my data set change your mind set” </a:t>
            </a:r>
            <a:br>
              <a:rPr lang="en-US" sz="2600" b="1" dirty="0">
                <a:solidFill>
                  <a:schemeClr val="tx1"/>
                </a:solidFill>
              </a:rPr>
            </a:br>
            <a:r>
              <a:rPr lang="en-US" i="1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https://www.ted.com/talks/hans_rosling_let_my_dataset_change_your_mindset#t-18886</a:t>
            </a:r>
            <a:r>
              <a:rPr lang="en-US" i="1" dirty="0">
                <a:solidFill>
                  <a:schemeClr val="tx1"/>
                </a:solidFill>
              </a:rPr>
              <a:t> 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Post WWII </a:t>
            </a:r>
            <a:r>
              <a:rPr lang="en-US" sz="2800" b="1" dirty="0">
                <a:solidFill>
                  <a:srgbClr val="C00000"/>
                </a:solidFill>
                <a:sym typeface="Wingdings" pitchFamily="2" charset="2"/>
              </a:rPr>
              <a:t> 1980s &amp; 90s </a:t>
            </a:r>
            <a:r>
              <a:rPr lang="en-US" sz="2800" dirty="0">
                <a:solidFill>
                  <a:schemeClr val="tx1"/>
                </a:solidFill>
              </a:rPr>
              <a:t>– West developed multilateral institutions to facilitate re-development (World Bank), monetary stability (IMF) and trade (GATT</a:t>
            </a:r>
            <a:r>
              <a:rPr lang="en-US" sz="2800" dirty="0">
                <a:solidFill>
                  <a:schemeClr val="tx1"/>
                </a:solidFill>
                <a:sym typeface="Wingdings" pitchFamily="2" charset="2"/>
              </a:rPr>
              <a:t>WTO</a:t>
            </a:r>
            <a:r>
              <a:rPr lang="en-US" sz="2800" dirty="0">
                <a:solidFill>
                  <a:schemeClr val="tx1"/>
                </a:solidFill>
              </a:rPr>
              <a:t>).  War-ravaged Europe returned to pre-war output by 1953.  Western living standards rapidly improved, leaving developing world behind (divergence)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1970s </a:t>
            </a:r>
            <a:r>
              <a:rPr lang="en-US" sz="2800" b="1" dirty="0">
                <a:solidFill>
                  <a:srgbClr val="C00000"/>
                </a:solidFill>
                <a:sym typeface="Wingdings" pitchFamily="2" charset="2"/>
              </a:rPr>
              <a:t> 2010s </a:t>
            </a:r>
            <a:r>
              <a:rPr lang="en-US" sz="2800" dirty="0">
                <a:solidFill>
                  <a:schemeClr val="tx1"/>
                </a:solidFill>
              </a:rPr>
              <a:t>– Newly-independent developing countries joined multilateral institutions and quickly followed West’s path to greater well-being (convergence) </a:t>
            </a:r>
            <a:r>
              <a:rPr lang="en-US" sz="2800" dirty="0">
                <a:solidFill>
                  <a:schemeClr val="tx1"/>
                </a:solidFill>
                <a:sym typeface="Wingdings" pitchFamily="2" charset="2"/>
              </a:rPr>
              <a:t> middle-income countries/emerging economies 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015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CE21A68-C5ED-1B48-BE8F-234F2BB5B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9386" y="253218"/>
            <a:ext cx="9957985" cy="689317"/>
          </a:xfrm>
        </p:spPr>
        <p:txBody>
          <a:bodyPr>
            <a:no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Globalization &amp; Development - Correlation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B70B2A9-2C4F-3C49-8887-C30CC618EC61}"/>
              </a:ext>
            </a:extLst>
          </p:cNvPr>
          <p:cNvSpPr txBox="1">
            <a:spLocks/>
          </p:cNvSpPr>
          <p:nvPr/>
        </p:nvSpPr>
        <p:spPr>
          <a:xfrm>
            <a:off x="1306856" y="942535"/>
            <a:ext cx="10627039" cy="5506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rgbClr val="C00000"/>
                </a:solidFill>
                <a:sym typeface="Wingdings" pitchFamily="2" charset="2"/>
              </a:rPr>
              <a:t>Correlation</a:t>
            </a:r>
            <a:r>
              <a:rPr lang="en-US" sz="2800" dirty="0">
                <a:solidFill>
                  <a:schemeClr val="tx1"/>
                </a:solidFill>
                <a:sym typeface="Wingdings" pitchFamily="2" charset="2"/>
              </a:rPr>
              <a:t> – Post WWII  2020</a:t>
            </a:r>
          </a:p>
          <a:p>
            <a:pPr marL="695325" indent="-366713"/>
            <a:r>
              <a:rPr lang="en-US" sz="2800" b="1" dirty="0">
                <a:solidFill>
                  <a:srgbClr val="C00000"/>
                </a:solidFill>
                <a:sym typeface="Wingdings" pitchFamily="2" charset="2"/>
              </a:rPr>
              <a:t>Well-Being Improved Worldwide </a:t>
            </a:r>
            <a:r>
              <a:rPr lang="en-US" sz="2800" dirty="0">
                <a:solidFill>
                  <a:schemeClr val="tx1"/>
                </a:solidFill>
                <a:sym typeface="Wingdings" pitchFamily="2" charset="2"/>
              </a:rPr>
              <a:t>- Poverty, famine, infant mortality &amp; disease decreased while education &amp; life expectancy increased globally</a:t>
            </a:r>
          </a:p>
          <a:p>
            <a:pPr marL="695325" indent="-366713"/>
            <a:r>
              <a:rPr lang="en-US" sz="2800" b="1" dirty="0">
                <a:solidFill>
                  <a:srgbClr val="C00000"/>
                </a:solidFill>
                <a:sym typeface="Wingdings" pitchFamily="2" charset="2"/>
              </a:rPr>
              <a:t>Globalization </a:t>
            </a:r>
            <a:r>
              <a:rPr lang="en-US" sz="2800" dirty="0">
                <a:solidFill>
                  <a:schemeClr val="tx1"/>
                </a:solidFill>
                <a:sym typeface="Wingdings" pitchFamily="2" charset="2"/>
              </a:rPr>
              <a:t>– As countries found their comparative advantage</a:t>
            </a:r>
          </a:p>
          <a:p>
            <a:pPr marL="1036638" indent="-365125"/>
            <a:r>
              <a:rPr lang="en-US" sz="2800" dirty="0">
                <a:solidFill>
                  <a:schemeClr val="tx1"/>
                </a:solidFill>
                <a:sym typeface="Wingdings" pitchFamily="2" charset="2"/>
              </a:rPr>
              <a:t>Transport &amp; communications costs fell 20%&lt;5%</a:t>
            </a:r>
          </a:p>
          <a:p>
            <a:pPr marL="1036638" indent="-365125"/>
            <a:r>
              <a:rPr lang="en-US" sz="2800" dirty="0">
                <a:solidFill>
                  <a:schemeClr val="tx1"/>
                </a:solidFill>
                <a:sym typeface="Wingdings" pitchFamily="2" charset="2"/>
              </a:rPr>
              <a:t>Tariffs on manufactured goods in OECD countries fell 45-50%3-5%</a:t>
            </a:r>
          </a:p>
          <a:p>
            <a:pPr marL="1036638" indent="-365125"/>
            <a:r>
              <a:rPr lang="en-US" sz="2800" dirty="0">
                <a:solidFill>
                  <a:schemeClr val="tx1"/>
                </a:solidFill>
                <a:sym typeface="Wingdings" pitchFamily="2" charset="2"/>
              </a:rPr>
              <a:t>World merchandise trade as percent of global GDP rose 7%60%</a:t>
            </a:r>
          </a:p>
          <a:p>
            <a:pPr marL="671513" indent="0">
              <a:buNone/>
            </a:pPr>
            <a:endParaRPr lang="en-US" sz="2800" dirty="0">
              <a:solidFill>
                <a:schemeClr val="tx1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80137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CE21A68-C5ED-1B48-BE8F-234F2BB5B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0705" y="533059"/>
            <a:ext cx="10239339" cy="804893"/>
          </a:xfrm>
        </p:spPr>
        <p:txBody>
          <a:bodyPr>
            <a:no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Globalization &amp; Development - Causation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B70B2A9-2C4F-3C49-8887-C30CC618EC61}"/>
              </a:ext>
            </a:extLst>
          </p:cNvPr>
          <p:cNvSpPr txBox="1">
            <a:spLocks/>
          </p:cNvSpPr>
          <p:nvPr/>
        </p:nvSpPr>
        <p:spPr>
          <a:xfrm>
            <a:off x="1147343" y="1461518"/>
            <a:ext cx="10592701" cy="47539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1638" indent="-354013"/>
            <a:r>
              <a:rPr lang="en-US" sz="2800" b="1" dirty="0">
                <a:solidFill>
                  <a:srgbClr val="C00000"/>
                </a:solidFill>
              </a:rPr>
              <a:t>Globalization peaked ~2007 </a:t>
            </a:r>
            <a:r>
              <a:rPr lang="en-US" sz="2800" dirty="0"/>
              <a:t>- Between 1990 and 2007, global per capita growth averaged 4.7% year-over-year but fell from 2008 to 2018 to an average of 2.3%. </a:t>
            </a:r>
          </a:p>
          <a:p>
            <a:pPr marL="401638" indent="-354013"/>
            <a:r>
              <a:rPr lang="en-US" sz="2800" b="1" dirty="0">
                <a:solidFill>
                  <a:srgbClr val="C00000"/>
                </a:solidFill>
              </a:rPr>
              <a:t>Reversed Divergence </a:t>
            </a:r>
            <a:r>
              <a:rPr lang="en-US" sz="2800" dirty="0"/>
              <a:t>– Slower growth has been most pronounced in high &amp; upper-middle income countries, whereas lower-middle and low incomes countries have experienced higher GDP growth.  Labor productivity in OECD has grown about half the rate of the pre-financial-crisis period.</a:t>
            </a:r>
          </a:p>
          <a:p>
            <a:pPr marL="47625" indent="0" algn="r">
              <a:buNone/>
            </a:pPr>
            <a:r>
              <a:rPr lang="en-US" sz="2800" dirty="0"/>
              <a:t>Citibank Report, “For Better or Worse,” pp. 15-16</a:t>
            </a:r>
          </a:p>
          <a:p>
            <a:pPr marL="47625" indent="0">
              <a:buNone/>
            </a:pPr>
            <a:endParaRPr lang="en-US" sz="2800" dirty="0"/>
          </a:p>
          <a:p>
            <a:pPr marL="401638" indent="-354013"/>
            <a:endParaRPr lang="en-US" sz="2800" dirty="0">
              <a:solidFill>
                <a:schemeClr val="tx1"/>
              </a:solidFill>
              <a:sym typeface="Wingdings" pitchFamily="2" charset="2"/>
            </a:endParaRPr>
          </a:p>
          <a:p>
            <a:pPr marL="1036638" indent="-365125"/>
            <a:endParaRPr lang="en-US" sz="2800" dirty="0">
              <a:solidFill>
                <a:schemeClr val="tx1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54466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CE21A68-C5ED-1B48-BE8F-234F2BB5B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2680" y="154745"/>
            <a:ext cx="10384508" cy="803187"/>
          </a:xfrm>
        </p:spPr>
        <p:txBody>
          <a:bodyPr>
            <a:no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Rise of Trade/Globalization Skepticism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B70B2A9-2C4F-3C49-8887-C30CC618EC61}"/>
              </a:ext>
            </a:extLst>
          </p:cNvPr>
          <p:cNvSpPr txBox="1">
            <a:spLocks/>
          </p:cNvSpPr>
          <p:nvPr/>
        </p:nvSpPr>
        <p:spPr>
          <a:xfrm>
            <a:off x="1057868" y="1091788"/>
            <a:ext cx="11134132" cy="56114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87363" indent="-487363"/>
            <a:r>
              <a:rPr lang="en-US" sz="2800" b="1" dirty="0">
                <a:solidFill>
                  <a:srgbClr val="C00000"/>
                </a:solidFill>
                <a:sym typeface="Wingdings" pitchFamily="2" charset="2"/>
              </a:rPr>
              <a:t>2001 </a:t>
            </a:r>
            <a:r>
              <a:rPr lang="en-US" sz="2800" dirty="0">
                <a:solidFill>
                  <a:schemeClr val="tx1"/>
                </a:solidFill>
                <a:sym typeface="Wingdings" pitchFamily="2" charset="2"/>
              </a:rPr>
              <a:t>– 9/11 attacks brought doubts to many in U.S. </a:t>
            </a:r>
          </a:p>
          <a:p>
            <a:pPr marL="487363" indent="-487363"/>
            <a:r>
              <a:rPr lang="en-US" sz="2800" b="1" dirty="0">
                <a:solidFill>
                  <a:srgbClr val="C00000"/>
                </a:solidFill>
                <a:sym typeface="Wingdings" pitchFamily="2" charset="2"/>
              </a:rPr>
              <a:t>2000s </a:t>
            </a:r>
            <a:r>
              <a:rPr lang="en-US" sz="2800" dirty="0">
                <a:solidFill>
                  <a:schemeClr val="tx1"/>
                </a:solidFill>
                <a:sym typeface="Wingdings" pitchFamily="2" charset="2"/>
              </a:rPr>
              <a:t>– Doha (9</a:t>
            </a:r>
            <a:r>
              <a:rPr lang="en-US" sz="2800" baseline="30000" dirty="0">
                <a:solidFill>
                  <a:schemeClr val="tx1"/>
                </a:solidFill>
                <a:sym typeface="Wingdings" pitchFamily="2" charset="2"/>
              </a:rPr>
              <a:t>th</a:t>
            </a:r>
            <a:r>
              <a:rPr lang="en-US" sz="2800" dirty="0">
                <a:solidFill>
                  <a:schemeClr val="tx1"/>
                </a:solidFill>
                <a:sym typeface="Wingdings" pitchFamily="2" charset="2"/>
              </a:rPr>
              <a:t>) Round of Multilateral Trade Negotiations stalled as emerging countries balked.  Failure generally attributed to lack of progress on reducing agricultural subsidies in advanced economies</a:t>
            </a:r>
          </a:p>
          <a:p>
            <a:pPr marL="487363" indent="-487363"/>
            <a:r>
              <a:rPr lang="en-US" sz="2800" b="1" dirty="0">
                <a:solidFill>
                  <a:srgbClr val="C00000"/>
                </a:solidFill>
                <a:sym typeface="Wingdings" pitchFamily="2" charset="2"/>
              </a:rPr>
              <a:t>2007-8</a:t>
            </a:r>
            <a:r>
              <a:rPr lang="en-US" sz="2800" b="1" dirty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en-US" sz="2800" dirty="0">
                <a:solidFill>
                  <a:schemeClr val="tx1"/>
                </a:solidFill>
                <a:sym typeface="Wingdings" pitchFamily="2" charset="2"/>
              </a:rPr>
              <a:t>– Global financial crisis intensified doubts in advanced economies as manufacturing went offshore and unemployment rose</a:t>
            </a:r>
          </a:p>
          <a:p>
            <a:pPr marL="487363" indent="-487363"/>
            <a:r>
              <a:rPr lang="en-US" sz="2800" b="1" dirty="0">
                <a:solidFill>
                  <a:srgbClr val="C00000"/>
                </a:solidFill>
                <a:sym typeface="Wingdings" pitchFamily="2" charset="2"/>
              </a:rPr>
              <a:t>2008-15</a:t>
            </a:r>
            <a:r>
              <a:rPr lang="en-US" sz="2800" dirty="0">
                <a:solidFill>
                  <a:schemeClr val="tx1"/>
                </a:solidFill>
                <a:sym typeface="Wingdings" pitchFamily="2" charset="2"/>
              </a:rPr>
              <a:t> –Obama focused more on supporting the financial system than manufacturing or those whose jobs were lost</a:t>
            </a:r>
          </a:p>
          <a:p>
            <a:pPr marL="487363" indent="-487363"/>
            <a:r>
              <a:rPr lang="en-US" sz="2800" b="1" dirty="0">
                <a:solidFill>
                  <a:srgbClr val="C00000"/>
                </a:solidFill>
                <a:sym typeface="Wingdings" pitchFamily="2" charset="2"/>
              </a:rPr>
              <a:t>2015-16</a:t>
            </a:r>
            <a:r>
              <a:rPr lang="en-US" sz="2800" dirty="0">
                <a:solidFill>
                  <a:schemeClr val="tx1"/>
                </a:solidFill>
                <a:sym typeface="Wingdings" pitchFamily="2" charset="2"/>
              </a:rPr>
              <a:t> – Trump campaigned against all things multilateral</a:t>
            </a:r>
          </a:p>
          <a:p>
            <a:pPr marL="487363" indent="-487363"/>
            <a:endParaRPr lang="en-US" sz="2800" b="1" dirty="0">
              <a:solidFill>
                <a:srgbClr val="C00000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05956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CE21A68-C5ED-1B48-BE8F-234F2BB5B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780" y="363672"/>
            <a:ext cx="10239339" cy="804893"/>
          </a:xfrm>
        </p:spPr>
        <p:txBody>
          <a:bodyPr>
            <a:no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Way Forward?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B70B2A9-2C4F-3C49-8887-C30CC618EC61}"/>
              </a:ext>
            </a:extLst>
          </p:cNvPr>
          <p:cNvSpPr txBox="1">
            <a:spLocks/>
          </p:cNvSpPr>
          <p:nvPr/>
        </p:nvSpPr>
        <p:spPr>
          <a:xfrm>
            <a:off x="1306856" y="1251454"/>
            <a:ext cx="10433188" cy="48404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1638" indent="-354013"/>
            <a:r>
              <a:rPr lang="en-US" sz="2800" b="1" dirty="0">
                <a:solidFill>
                  <a:srgbClr val="C00000"/>
                </a:solidFill>
              </a:rPr>
              <a:t>Retreat </a:t>
            </a:r>
            <a:r>
              <a:rPr lang="en-US" sz="2800" dirty="0"/>
              <a:t>– “coincides with with stagnant productivity growth and widening inequalities – a smaller pie, more poorly distributed.”</a:t>
            </a:r>
          </a:p>
          <a:p>
            <a:pPr marL="401638" indent="-354013"/>
            <a:r>
              <a:rPr lang="en-US" sz="2800" b="1" dirty="0">
                <a:solidFill>
                  <a:srgbClr val="C00000"/>
                </a:solidFill>
              </a:rPr>
              <a:t>Renewed Commitment </a:t>
            </a:r>
            <a:r>
              <a:rPr lang="en-US" sz="2800" dirty="0"/>
              <a:t>– “married with the distributional objectives of domestic policies and business decisions, is needed to revive prospects for workers, firms, and the global </a:t>
            </a:r>
            <a:r>
              <a:rPr lang="en-US" sz="2800"/>
              <a:t>economy.”</a:t>
            </a:r>
            <a:endParaRPr lang="en-US" sz="2800" dirty="0"/>
          </a:p>
          <a:p>
            <a:pPr marL="47625" indent="0" algn="r">
              <a:buNone/>
            </a:pPr>
            <a:r>
              <a:rPr lang="en-US" sz="2800" dirty="0"/>
              <a:t>Citibank Report, “For Better or Worse,” p. 18</a:t>
            </a:r>
          </a:p>
          <a:p>
            <a:pPr marL="47625" indent="0">
              <a:buNone/>
            </a:pPr>
            <a:endParaRPr lang="en-US" sz="2800" dirty="0"/>
          </a:p>
          <a:p>
            <a:pPr marL="401638" indent="-354013"/>
            <a:endParaRPr lang="en-US" sz="2800" dirty="0">
              <a:solidFill>
                <a:schemeClr val="tx1"/>
              </a:solidFill>
              <a:sym typeface="Wingdings" pitchFamily="2" charset="2"/>
            </a:endParaRPr>
          </a:p>
          <a:p>
            <a:pPr marL="1036638" indent="-365125"/>
            <a:endParaRPr lang="en-US" sz="2800" dirty="0">
              <a:solidFill>
                <a:schemeClr val="tx1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50177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19449</TotalTime>
  <Words>483</Words>
  <Application>Microsoft Macintosh PowerPoint</Application>
  <PresentationFormat>Widescreen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Wisp</vt:lpstr>
      <vt:lpstr>Great Decisions 2021</vt:lpstr>
      <vt:lpstr>PowerPoint Presentation</vt:lpstr>
      <vt:lpstr>Divergence &amp; Convergence  in Global Well-Being</vt:lpstr>
      <vt:lpstr>Globalization &amp; Development - Correlation</vt:lpstr>
      <vt:lpstr>Globalization &amp; Development - Causation</vt:lpstr>
      <vt:lpstr>Rise of Trade/Globalization Skepticism</vt:lpstr>
      <vt:lpstr>Way Forward?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Joyce Francis</dc:creator>
  <cp:lastModifiedBy>joyce.francis.pt@gmail.com</cp:lastModifiedBy>
  <cp:revision>194</cp:revision>
  <cp:lastPrinted>2021-03-22T23:24:20Z</cp:lastPrinted>
  <dcterms:created xsi:type="dcterms:W3CDTF">2021-01-20T19:44:26Z</dcterms:created>
  <dcterms:modified xsi:type="dcterms:W3CDTF">2021-03-22T23:24:27Z</dcterms:modified>
</cp:coreProperties>
</file>