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handoutMasterIdLst>
    <p:handoutMasterId r:id="rId12"/>
  </p:handoutMasterIdLst>
  <p:sldIdLst>
    <p:sldId id="262" r:id="rId2"/>
    <p:sldId id="291" r:id="rId3"/>
    <p:sldId id="292" r:id="rId4"/>
    <p:sldId id="282" r:id="rId5"/>
    <p:sldId id="293" r:id="rId6"/>
    <p:sldId id="285" r:id="rId7"/>
    <p:sldId id="286" r:id="rId8"/>
    <p:sldId id="287" r:id="rId9"/>
    <p:sldId id="269" r:id="rId10"/>
    <p:sldId id="290" r:id="rId11"/>
  </p:sldIdLst>
  <p:sldSz cx="12192000" cy="6858000"/>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40" userDrawn="1">
          <p15:clr>
            <a:srgbClr val="A4A3A4"/>
          </p15:clr>
        </p15:guide>
        <p15:guide id="2" pos="381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E8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624"/>
    <p:restoredTop sz="94490"/>
  </p:normalViewPr>
  <p:slideViewPr>
    <p:cSldViewPr snapToGrid="0" snapToObjects="1" showGuides="1">
      <p:cViewPr varScale="1">
        <p:scale>
          <a:sx n="104" d="100"/>
          <a:sy n="104" d="100"/>
        </p:scale>
        <p:origin x="912" y="200"/>
      </p:cViewPr>
      <p:guideLst>
        <p:guide orient="horz" pos="2040"/>
        <p:guide pos="3816"/>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_rels/data1.xml.rels><?xml version="1.0" encoding="UTF-8" standalone="yes"?>
<Relationships xmlns="http://schemas.openxmlformats.org/package/2006/relationships"><Relationship Id="rId1" Type="http://schemas.openxmlformats.org/officeDocument/2006/relationships/image" Target="../media/image3.png"/></Relationships>
</file>

<file path=ppt/diagrams/_rels/data2.xml.rels><?xml version="1.0" encoding="UTF-8" standalone="yes"?>
<Relationships xmlns="http://schemas.openxmlformats.org/package/2006/relationships"><Relationship Id="rId1" Type="http://schemas.openxmlformats.org/officeDocument/2006/relationships/image" Target="../media/image3.png"/></Relationships>
</file>

<file path=ppt/diagrams/_rels/drawing1.xml.rels><?xml version="1.0" encoding="UTF-8" standalone="yes"?>
<Relationships xmlns="http://schemas.openxmlformats.org/package/2006/relationships"><Relationship Id="rId1" Type="http://schemas.openxmlformats.org/officeDocument/2006/relationships/image" Target="../media/image3.png"/></Relationships>
</file>

<file path=ppt/diagrams/_rels/drawing2.xml.rels><?xml version="1.0" encoding="UTF-8" standalone="yes"?>
<Relationships xmlns="http://schemas.openxmlformats.org/package/2006/relationships"><Relationship Id="rId1" Type="http://schemas.openxmlformats.org/officeDocument/2006/relationships/image" Target="../media/image3.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3CFF5A2-E668-D642-BF10-B60C61F04B3F}" type="doc">
      <dgm:prSet loTypeId="urn:microsoft.com/office/officeart/2005/8/layout/pyramid1" loCatId="" qsTypeId="urn:microsoft.com/office/officeart/2005/8/quickstyle/simple1" qsCatId="simple" csTypeId="urn:microsoft.com/office/officeart/2005/8/colors/accent1_2" csCatId="accent1" phldr="1"/>
      <dgm:spPr/>
    </dgm:pt>
    <dgm:pt modelId="{7CDDE917-A41A-7143-A401-13B59ADB4B5C}">
      <dgm:prSet phldrT="[Text]"/>
      <dgm:spPr>
        <a:blipFill rotWithShape="0">
          <a:blip xmlns:r="http://schemas.openxmlformats.org/officeDocument/2006/relationships" r:embed="rId1"/>
          <a:tile tx="0" ty="0" sx="100000" sy="100000" flip="none" algn="tl"/>
        </a:blipFill>
      </dgm:spPr>
      <dgm:t>
        <a:bodyPr/>
        <a:lstStyle/>
        <a:p>
          <a:r>
            <a:rPr lang="en-US" b="1" dirty="0">
              <a:solidFill>
                <a:schemeClr val="tx1"/>
              </a:solidFill>
            </a:rPr>
            <a:t>World Health Assembly</a:t>
          </a:r>
        </a:p>
      </dgm:t>
    </dgm:pt>
    <dgm:pt modelId="{03960D03-331C-D34F-A5A6-669E500D3502}" type="parTrans" cxnId="{D7326A09-533F-AB4B-BA32-614D294F725C}">
      <dgm:prSet/>
      <dgm:spPr/>
      <dgm:t>
        <a:bodyPr/>
        <a:lstStyle/>
        <a:p>
          <a:endParaRPr lang="en-US"/>
        </a:p>
      </dgm:t>
    </dgm:pt>
    <dgm:pt modelId="{66FF6C71-775E-3843-A901-BE88F1578C49}" type="sibTrans" cxnId="{D7326A09-533F-AB4B-BA32-614D294F725C}">
      <dgm:prSet/>
      <dgm:spPr/>
      <dgm:t>
        <a:bodyPr/>
        <a:lstStyle/>
        <a:p>
          <a:endParaRPr lang="en-US"/>
        </a:p>
      </dgm:t>
    </dgm:pt>
    <dgm:pt modelId="{7FF853A3-8808-694C-82D0-486F3E43B271}">
      <dgm:prSet phldrT="[Text]" custT="1"/>
      <dgm:spPr>
        <a:blipFill rotWithShape="0">
          <a:blip xmlns:r="http://schemas.openxmlformats.org/officeDocument/2006/relationships" r:embed="rId1"/>
          <a:tile tx="0" ty="0" sx="100000" sy="100000" flip="none" algn="tl"/>
        </a:blipFill>
      </dgm:spPr>
      <dgm:t>
        <a:bodyPr/>
        <a:lstStyle/>
        <a:p>
          <a:r>
            <a:rPr lang="en-US" sz="2600" b="1" dirty="0"/>
            <a:t>Executive Board</a:t>
          </a:r>
        </a:p>
      </dgm:t>
    </dgm:pt>
    <dgm:pt modelId="{3A4015E1-A602-E446-A4AD-D5525B18AA4A}" type="parTrans" cxnId="{51D93924-EE16-2840-BAC5-3E374C707F48}">
      <dgm:prSet/>
      <dgm:spPr/>
      <dgm:t>
        <a:bodyPr/>
        <a:lstStyle/>
        <a:p>
          <a:endParaRPr lang="en-US"/>
        </a:p>
      </dgm:t>
    </dgm:pt>
    <dgm:pt modelId="{355D63B3-2898-6F46-A16E-DD02468D442A}" type="sibTrans" cxnId="{51D93924-EE16-2840-BAC5-3E374C707F48}">
      <dgm:prSet/>
      <dgm:spPr/>
      <dgm:t>
        <a:bodyPr/>
        <a:lstStyle/>
        <a:p>
          <a:endParaRPr lang="en-US"/>
        </a:p>
      </dgm:t>
    </dgm:pt>
    <dgm:pt modelId="{7B33E073-7E03-9645-A3C8-DCEDA0DAD5CC}">
      <dgm:prSet phldrT="[Text]" custT="1"/>
      <dgm:spPr>
        <a:blipFill rotWithShape="0">
          <a:blip xmlns:r="http://schemas.openxmlformats.org/officeDocument/2006/relationships" r:embed="rId1"/>
          <a:tile tx="0" ty="0" sx="100000" sy="100000" flip="none" algn="tl"/>
        </a:blipFill>
      </dgm:spPr>
      <dgm:t>
        <a:bodyPr/>
        <a:lstStyle/>
        <a:p>
          <a:r>
            <a:rPr lang="en-US" sz="2500" b="1" dirty="0"/>
            <a:t>Secretariat in Geneva led by Director-General</a:t>
          </a:r>
        </a:p>
      </dgm:t>
    </dgm:pt>
    <dgm:pt modelId="{2E5EFA30-518E-174C-B234-1298FE45AC1C}" type="parTrans" cxnId="{FE97334F-FCD8-CF43-8799-454A646C4E11}">
      <dgm:prSet/>
      <dgm:spPr/>
      <dgm:t>
        <a:bodyPr/>
        <a:lstStyle/>
        <a:p>
          <a:endParaRPr lang="en-US"/>
        </a:p>
      </dgm:t>
    </dgm:pt>
    <dgm:pt modelId="{D41B3D9F-A1C9-D34F-9AEA-C4B20C460445}" type="sibTrans" cxnId="{FE97334F-FCD8-CF43-8799-454A646C4E11}">
      <dgm:prSet/>
      <dgm:spPr/>
      <dgm:t>
        <a:bodyPr/>
        <a:lstStyle/>
        <a:p>
          <a:endParaRPr lang="en-US"/>
        </a:p>
      </dgm:t>
    </dgm:pt>
    <dgm:pt modelId="{37CF76C0-EC7B-9D49-B477-AE58FBBF0AFE}">
      <dgm:prSet phldrT="[Text]" custT="1"/>
      <dgm:spPr>
        <a:blipFill rotWithShape="0">
          <a:blip xmlns:r="http://schemas.openxmlformats.org/officeDocument/2006/relationships" r:embed="rId1"/>
          <a:tile tx="0" ty="0" sx="100000" sy="100000" flip="none" algn="tl"/>
        </a:blipFill>
      </dgm:spPr>
      <dgm:t>
        <a:bodyPr/>
        <a:lstStyle/>
        <a:p>
          <a:r>
            <a:rPr lang="en-US" sz="2800" b="1" dirty="0"/>
            <a:t>6 Autonomous Regional Offices with Director elected by member countries</a:t>
          </a:r>
        </a:p>
      </dgm:t>
    </dgm:pt>
    <dgm:pt modelId="{CEAF7353-1B14-894C-A1F8-1E18AEDCD7A7}" type="parTrans" cxnId="{5945786A-ACAA-9940-B223-B199F449E017}">
      <dgm:prSet/>
      <dgm:spPr/>
      <dgm:t>
        <a:bodyPr/>
        <a:lstStyle/>
        <a:p>
          <a:endParaRPr lang="en-US"/>
        </a:p>
      </dgm:t>
    </dgm:pt>
    <dgm:pt modelId="{F0B3A8EA-9EC9-144A-A379-70DF84665984}" type="sibTrans" cxnId="{5945786A-ACAA-9940-B223-B199F449E017}">
      <dgm:prSet/>
      <dgm:spPr/>
      <dgm:t>
        <a:bodyPr/>
        <a:lstStyle/>
        <a:p>
          <a:endParaRPr lang="en-US"/>
        </a:p>
      </dgm:t>
    </dgm:pt>
    <dgm:pt modelId="{A003463C-C513-7F43-A4DD-2F491C9F5253}">
      <dgm:prSet phldrT="[Text]" custT="1"/>
      <dgm:spPr>
        <a:blipFill rotWithShape="0">
          <a:blip xmlns:r="http://schemas.openxmlformats.org/officeDocument/2006/relationships" r:embed="rId1"/>
          <a:tile tx="0" ty="0" sx="100000" sy="100000" flip="none" algn="tl"/>
        </a:blipFill>
      </dgm:spPr>
      <dgm:t>
        <a:bodyPr/>
        <a:lstStyle/>
        <a:p>
          <a:r>
            <a:rPr lang="en-US" sz="3200" b="1" dirty="0"/>
            <a:t>150 Country Offices</a:t>
          </a:r>
        </a:p>
      </dgm:t>
    </dgm:pt>
    <dgm:pt modelId="{38112B93-49AB-F84E-95AD-C40BB7539E2E}" type="parTrans" cxnId="{BB2E6D63-00B3-1D4B-9200-999D6F7C47DE}">
      <dgm:prSet/>
      <dgm:spPr/>
      <dgm:t>
        <a:bodyPr/>
        <a:lstStyle/>
        <a:p>
          <a:endParaRPr lang="en-US"/>
        </a:p>
      </dgm:t>
    </dgm:pt>
    <dgm:pt modelId="{522739A6-C3D7-3C4F-B0BB-374C380D18B9}" type="sibTrans" cxnId="{BB2E6D63-00B3-1D4B-9200-999D6F7C47DE}">
      <dgm:prSet/>
      <dgm:spPr/>
      <dgm:t>
        <a:bodyPr/>
        <a:lstStyle/>
        <a:p>
          <a:endParaRPr lang="en-US"/>
        </a:p>
      </dgm:t>
    </dgm:pt>
    <dgm:pt modelId="{57DA6C4B-680D-4044-8E41-F048E3FDAB05}" type="pres">
      <dgm:prSet presAssocID="{F3CFF5A2-E668-D642-BF10-B60C61F04B3F}" presName="Name0" presStyleCnt="0">
        <dgm:presLayoutVars>
          <dgm:dir/>
          <dgm:animLvl val="lvl"/>
          <dgm:resizeHandles val="exact"/>
        </dgm:presLayoutVars>
      </dgm:prSet>
      <dgm:spPr/>
    </dgm:pt>
    <dgm:pt modelId="{22FE9B94-FE36-5F41-8236-25E83232E4FD}" type="pres">
      <dgm:prSet presAssocID="{7CDDE917-A41A-7143-A401-13B59ADB4B5C}" presName="Name8" presStyleCnt="0"/>
      <dgm:spPr/>
    </dgm:pt>
    <dgm:pt modelId="{92DBEBA2-8E99-7C49-80AC-EAA23AA8841C}" type="pres">
      <dgm:prSet presAssocID="{7CDDE917-A41A-7143-A401-13B59ADB4B5C}" presName="level" presStyleLbl="node1" presStyleIdx="0" presStyleCnt="5">
        <dgm:presLayoutVars>
          <dgm:chMax val="1"/>
          <dgm:bulletEnabled val="1"/>
        </dgm:presLayoutVars>
      </dgm:prSet>
      <dgm:spPr/>
    </dgm:pt>
    <dgm:pt modelId="{5E0ED38E-403C-5E40-9220-36A4DD94A02A}" type="pres">
      <dgm:prSet presAssocID="{7CDDE917-A41A-7143-A401-13B59ADB4B5C}" presName="levelTx" presStyleLbl="revTx" presStyleIdx="0" presStyleCnt="0">
        <dgm:presLayoutVars>
          <dgm:chMax val="1"/>
          <dgm:bulletEnabled val="1"/>
        </dgm:presLayoutVars>
      </dgm:prSet>
      <dgm:spPr/>
    </dgm:pt>
    <dgm:pt modelId="{172A3DB5-30B8-CC4A-BDBD-A584DDE4C3BF}" type="pres">
      <dgm:prSet presAssocID="{7FF853A3-8808-694C-82D0-486F3E43B271}" presName="Name8" presStyleCnt="0"/>
      <dgm:spPr/>
    </dgm:pt>
    <dgm:pt modelId="{F6592018-C980-6A49-A9FB-7AE25149DD5E}" type="pres">
      <dgm:prSet presAssocID="{7FF853A3-8808-694C-82D0-486F3E43B271}" presName="level" presStyleLbl="node1" presStyleIdx="1" presStyleCnt="5">
        <dgm:presLayoutVars>
          <dgm:chMax val="1"/>
          <dgm:bulletEnabled val="1"/>
        </dgm:presLayoutVars>
      </dgm:prSet>
      <dgm:spPr/>
    </dgm:pt>
    <dgm:pt modelId="{69459957-B1D9-0D41-8D55-CA66455A0332}" type="pres">
      <dgm:prSet presAssocID="{7FF853A3-8808-694C-82D0-486F3E43B271}" presName="levelTx" presStyleLbl="revTx" presStyleIdx="0" presStyleCnt="0">
        <dgm:presLayoutVars>
          <dgm:chMax val="1"/>
          <dgm:bulletEnabled val="1"/>
        </dgm:presLayoutVars>
      </dgm:prSet>
      <dgm:spPr/>
    </dgm:pt>
    <dgm:pt modelId="{1B9CA3BD-7253-7647-9369-16EB3D247007}" type="pres">
      <dgm:prSet presAssocID="{7B33E073-7E03-9645-A3C8-DCEDA0DAD5CC}" presName="Name8" presStyleCnt="0"/>
      <dgm:spPr/>
    </dgm:pt>
    <dgm:pt modelId="{EA49FF97-D755-5F40-A821-117BE0CB1499}" type="pres">
      <dgm:prSet presAssocID="{7B33E073-7E03-9645-A3C8-DCEDA0DAD5CC}" presName="level" presStyleLbl="node1" presStyleIdx="2" presStyleCnt="5" custScaleX="99309">
        <dgm:presLayoutVars>
          <dgm:chMax val="1"/>
          <dgm:bulletEnabled val="1"/>
        </dgm:presLayoutVars>
      </dgm:prSet>
      <dgm:spPr/>
    </dgm:pt>
    <dgm:pt modelId="{A06BDB4B-F7EC-C24A-8D28-7CAA69865AAC}" type="pres">
      <dgm:prSet presAssocID="{7B33E073-7E03-9645-A3C8-DCEDA0DAD5CC}" presName="levelTx" presStyleLbl="revTx" presStyleIdx="0" presStyleCnt="0">
        <dgm:presLayoutVars>
          <dgm:chMax val="1"/>
          <dgm:bulletEnabled val="1"/>
        </dgm:presLayoutVars>
      </dgm:prSet>
      <dgm:spPr/>
    </dgm:pt>
    <dgm:pt modelId="{6554844C-B5A1-7642-BDEA-8DBE77EB1CB0}" type="pres">
      <dgm:prSet presAssocID="{37CF76C0-EC7B-9D49-B477-AE58FBBF0AFE}" presName="Name8" presStyleCnt="0"/>
      <dgm:spPr/>
    </dgm:pt>
    <dgm:pt modelId="{C5166993-6E8C-5A48-B2E5-091F0501ADBA}" type="pres">
      <dgm:prSet presAssocID="{37CF76C0-EC7B-9D49-B477-AE58FBBF0AFE}" presName="level" presStyleLbl="node1" presStyleIdx="3" presStyleCnt="5">
        <dgm:presLayoutVars>
          <dgm:chMax val="1"/>
          <dgm:bulletEnabled val="1"/>
        </dgm:presLayoutVars>
      </dgm:prSet>
      <dgm:spPr/>
    </dgm:pt>
    <dgm:pt modelId="{FB05791F-B22D-554C-A44A-E19C4BB69390}" type="pres">
      <dgm:prSet presAssocID="{37CF76C0-EC7B-9D49-B477-AE58FBBF0AFE}" presName="levelTx" presStyleLbl="revTx" presStyleIdx="0" presStyleCnt="0">
        <dgm:presLayoutVars>
          <dgm:chMax val="1"/>
          <dgm:bulletEnabled val="1"/>
        </dgm:presLayoutVars>
      </dgm:prSet>
      <dgm:spPr/>
    </dgm:pt>
    <dgm:pt modelId="{556D00A4-B8EE-9D45-A38A-1875B7DC5F7F}" type="pres">
      <dgm:prSet presAssocID="{A003463C-C513-7F43-A4DD-2F491C9F5253}" presName="Name8" presStyleCnt="0"/>
      <dgm:spPr/>
    </dgm:pt>
    <dgm:pt modelId="{0AA2D367-D484-7B4D-B68F-58D35545B40E}" type="pres">
      <dgm:prSet presAssocID="{A003463C-C513-7F43-A4DD-2F491C9F5253}" presName="level" presStyleLbl="node1" presStyleIdx="4" presStyleCnt="5">
        <dgm:presLayoutVars>
          <dgm:chMax val="1"/>
          <dgm:bulletEnabled val="1"/>
        </dgm:presLayoutVars>
      </dgm:prSet>
      <dgm:spPr/>
    </dgm:pt>
    <dgm:pt modelId="{0F186890-F06B-F24F-A85B-22DB1FA0BD13}" type="pres">
      <dgm:prSet presAssocID="{A003463C-C513-7F43-A4DD-2F491C9F5253}" presName="levelTx" presStyleLbl="revTx" presStyleIdx="0" presStyleCnt="0">
        <dgm:presLayoutVars>
          <dgm:chMax val="1"/>
          <dgm:bulletEnabled val="1"/>
        </dgm:presLayoutVars>
      </dgm:prSet>
      <dgm:spPr/>
    </dgm:pt>
  </dgm:ptLst>
  <dgm:cxnLst>
    <dgm:cxn modelId="{D7326A09-533F-AB4B-BA32-614D294F725C}" srcId="{F3CFF5A2-E668-D642-BF10-B60C61F04B3F}" destId="{7CDDE917-A41A-7143-A401-13B59ADB4B5C}" srcOrd="0" destOrd="0" parTransId="{03960D03-331C-D34F-A5A6-669E500D3502}" sibTransId="{66FF6C71-775E-3843-A901-BE88F1578C49}"/>
    <dgm:cxn modelId="{DD211811-839D-1B4D-8BCB-D2ACC0735B36}" type="presOf" srcId="{37CF76C0-EC7B-9D49-B477-AE58FBBF0AFE}" destId="{FB05791F-B22D-554C-A44A-E19C4BB69390}" srcOrd="1" destOrd="0" presId="urn:microsoft.com/office/officeart/2005/8/layout/pyramid1"/>
    <dgm:cxn modelId="{51D93924-EE16-2840-BAC5-3E374C707F48}" srcId="{F3CFF5A2-E668-D642-BF10-B60C61F04B3F}" destId="{7FF853A3-8808-694C-82D0-486F3E43B271}" srcOrd="1" destOrd="0" parTransId="{3A4015E1-A602-E446-A4AD-D5525B18AA4A}" sibTransId="{355D63B3-2898-6F46-A16E-DD02468D442A}"/>
    <dgm:cxn modelId="{DA19302E-0097-3E41-97F5-54DD0F4520C6}" type="presOf" srcId="{7FF853A3-8808-694C-82D0-486F3E43B271}" destId="{69459957-B1D9-0D41-8D55-CA66455A0332}" srcOrd="1" destOrd="0" presId="urn:microsoft.com/office/officeart/2005/8/layout/pyramid1"/>
    <dgm:cxn modelId="{5F550D33-318B-434B-8B04-69FEC1170295}" type="presOf" srcId="{7CDDE917-A41A-7143-A401-13B59ADB4B5C}" destId="{92DBEBA2-8E99-7C49-80AC-EAA23AA8841C}" srcOrd="0" destOrd="0" presId="urn:microsoft.com/office/officeart/2005/8/layout/pyramid1"/>
    <dgm:cxn modelId="{FE97334F-FCD8-CF43-8799-454A646C4E11}" srcId="{F3CFF5A2-E668-D642-BF10-B60C61F04B3F}" destId="{7B33E073-7E03-9645-A3C8-DCEDA0DAD5CC}" srcOrd="2" destOrd="0" parTransId="{2E5EFA30-518E-174C-B234-1298FE45AC1C}" sibTransId="{D41B3D9F-A1C9-D34F-9AEA-C4B20C460445}"/>
    <dgm:cxn modelId="{E790C55E-772A-F242-BC31-D712B4E4E386}" type="presOf" srcId="{7CDDE917-A41A-7143-A401-13B59ADB4B5C}" destId="{5E0ED38E-403C-5E40-9220-36A4DD94A02A}" srcOrd="1" destOrd="0" presId="urn:microsoft.com/office/officeart/2005/8/layout/pyramid1"/>
    <dgm:cxn modelId="{BB2E6D63-00B3-1D4B-9200-999D6F7C47DE}" srcId="{F3CFF5A2-E668-D642-BF10-B60C61F04B3F}" destId="{A003463C-C513-7F43-A4DD-2F491C9F5253}" srcOrd="4" destOrd="0" parTransId="{38112B93-49AB-F84E-95AD-C40BB7539E2E}" sibTransId="{522739A6-C3D7-3C4F-B0BB-374C380D18B9}"/>
    <dgm:cxn modelId="{5945786A-ACAA-9940-B223-B199F449E017}" srcId="{F3CFF5A2-E668-D642-BF10-B60C61F04B3F}" destId="{37CF76C0-EC7B-9D49-B477-AE58FBBF0AFE}" srcOrd="3" destOrd="0" parTransId="{CEAF7353-1B14-894C-A1F8-1E18AEDCD7A7}" sibTransId="{F0B3A8EA-9EC9-144A-A379-70DF84665984}"/>
    <dgm:cxn modelId="{B9896A79-5239-2C4B-A944-630BAD288F55}" type="presOf" srcId="{F3CFF5A2-E668-D642-BF10-B60C61F04B3F}" destId="{57DA6C4B-680D-4044-8E41-F048E3FDAB05}" srcOrd="0" destOrd="0" presId="urn:microsoft.com/office/officeart/2005/8/layout/pyramid1"/>
    <dgm:cxn modelId="{2E22858A-3445-F944-B8DD-82AACB72100D}" type="presOf" srcId="{37CF76C0-EC7B-9D49-B477-AE58FBBF0AFE}" destId="{C5166993-6E8C-5A48-B2E5-091F0501ADBA}" srcOrd="0" destOrd="0" presId="urn:microsoft.com/office/officeart/2005/8/layout/pyramid1"/>
    <dgm:cxn modelId="{D75DA294-5801-774E-81C9-DFAD145D453D}" type="presOf" srcId="{7FF853A3-8808-694C-82D0-486F3E43B271}" destId="{F6592018-C980-6A49-A9FB-7AE25149DD5E}" srcOrd="0" destOrd="0" presId="urn:microsoft.com/office/officeart/2005/8/layout/pyramid1"/>
    <dgm:cxn modelId="{B9935AC0-736D-4444-B45C-D72ACE4B448B}" type="presOf" srcId="{A003463C-C513-7F43-A4DD-2F491C9F5253}" destId="{0AA2D367-D484-7B4D-B68F-58D35545B40E}" srcOrd="0" destOrd="0" presId="urn:microsoft.com/office/officeart/2005/8/layout/pyramid1"/>
    <dgm:cxn modelId="{27A470FE-5925-464C-A876-BDCEE358475C}" type="presOf" srcId="{7B33E073-7E03-9645-A3C8-DCEDA0DAD5CC}" destId="{A06BDB4B-F7EC-C24A-8D28-7CAA69865AAC}" srcOrd="1" destOrd="0" presId="urn:microsoft.com/office/officeart/2005/8/layout/pyramid1"/>
    <dgm:cxn modelId="{26FF82FF-2EB6-B541-9D5C-B8B2F0D42760}" type="presOf" srcId="{7B33E073-7E03-9645-A3C8-DCEDA0DAD5CC}" destId="{EA49FF97-D755-5F40-A821-117BE0CB1499}" srcOrd="0" destOrd="0" presId="urn:microsoft.com/office/officeart/2005/8/layout/pyramid1"/>
    <dgm:cxn modelId="{7563B5FF-5E80-6642-9548-08963F6CB619}" type="presOf" srcId="{A003463C-C513-7F43-A4DD-2F491C9F5253}" destId="{0F186890-F06B-F24F-A85B-22DB1FA0BD13}" srcOrd="1" destOrd="0" presId="urn:microsoft.com/office/officeart/2005/8/layout/pyramid1"/>
    <dgm:cxn modelId="{D4EA6718-9F82-1C4B-AF06-48D5AC3BEA5E}" type="presParOf" srcId="{57DA6C4B-680D-4044-8E41-F048E3FDAB05}" destId="{22FE9B94-FE36-5F41-8236-25E83232E4FD}" srcOrd="0" destOrd="0" presId="urn:microsoft.com/office/officeart/2005/8/layout/pyramid1"/>
    <dgm:cxn modelId="{1EF0885A-2FEA-1A49-85BC-BB81B0047B61}" type="presParOf" srcId="{22FE9B94-FE36-5F41-8236-25E83232E4FD}" destId="{92DBEBA2-8E99-7C49-80AC-EAA23AA8841C}" srcOrd="0" destOrd="0" presId="urn:microsoft.com/office/officeart/2005/8/layout/pyramid1"/>
    <dgm:cxn modelId="{63690320-02BB-084B-B950-8E6703C32DF9}" type="presParOf" srcId="{22FE9B94-FE36-5F41-8236-25E83232E4FD}" destId="{5E0ED38E-403C-5E40-9220-36A4DD94A02A}" srcOrd="1" destOrd="0" presId="urn:microsoft.com/office/officeart/2005/8/layout/pyramid1"/>
    <dgm:cxn modelId="{22BE885A-DE0F-BF4A-8513-0B89147FF473}" type="presParOf" srcId="{57DA6C4B-680D-4044-8E41-F048E3FDAB05}" destId="{172A3DB5-30B8-CC4A-BDBD-A584DDE4C3BF}" srcOrd="1" destOrd="0" presId="urn:microsoft.com/office/officeart/2005/8/layout/pyramid1"/>
    <dgm:cxn modelId="{4C78AB75-D0E0-5248-8A46-20A5DC3FB91C}" type="presParOf" srcId="{172A3DB5-30B8-CC4A-BDBD-A584DDE4C3BF}" destId="{F6592018-C980-6A49-A9FB-7AE25149DD5E}" srcOrd="0" destOrd="0" presId="urn:microsoft.com/office/officeart/2005/8/layout/pyramid1"/>
    <dgm:cxn modelId="{21F8CC23-B546-574E-839F-64928207904A}" type="presParOf" srcId="{172A3DB5-30B8-CC4A-BDBD-A584DDE4C3BF}" destId="{69459957-B1D9-0D41-8D55-CA66455A0332}" srcOrd="1" destOrd="0" presId="urn:microsoft.com/office/officeart/2005/8/layout/pyramid1"/>
    <dgm:cxn modelId="{1CFFDE32-4E29-114F-AB6A-E597968DEDF9}" type="presParOf" srcId="{57DA6C4B-680D-4044-8E41-F048E3FDAB05}" destId="{1B9CA3BD-7253-7647-9369-16EB3D247007}" srcOrd="2" destOrd="0" presId="urn:microsoft.com/office/officeart/2005/8/layout/pyramid1"/>
    <dgm:cxn modelId="{D3CA5230-48F7-8C42-AACA-8FA3D889104B}" type="presParOf" srcId="{1B9CA3BD-7253-7647-9369-16EB3D247007}" destId="{EA49FF97-D755-5F40-A821-117BE0CB1499}" srcOrd="0" destOrd="0" presId="urn:microsoft.com/office/officeart/2005/8/layout/pyramid1"/>
    <dgm:cxn modelId="{77F1FAE4-E9FC-BA47-A0E8-338F68EA14D5}" type="presParOf" srcId="{1B9CA3BD-7253-7647-9369-16EB3D247007}" destId="{A06BDB4B-F7EC-C24A-8D28-7CAA69865AAC}" srcOrd="1" destOrd="0" presId="urn:microsoft.com/office/officeart/2005/8/layout/pyramid1"/>
    <dgm:cxn modelId="{FBBB464C-DA13-BC43-A81E-E59BDBBD988A}" type="presParOf" srcId="{57DA6C4B-680D-4044-8E41-F048E3FDAB05}" destId="{6554844C-B5A1-7642-BDEA-8DBE77EB1CB0}" srcOrd="3" destOrd="0" presId="urn:microsoft.com/office/officeart/2005/8/layout/pyramid1"/>
    <dgm:cxn modelId="{5F8661DA-D605-1E4E-A14C-7BECBE4DFBFB}" type="presParOf" srcId="{6554844C-B5A1-7642-BDEA-8DBE77EB1CB0}" destId="{C5166993-6E8C-5A48-B2E5-091F0501ADBA}" srcOrd="0" destOrd="0" presId="urn:microsoft.com/office/officeart/2005/8/layout/pyramid1"/>
    <dgm:cxn modelId="{B24F3C9B-117F-B64D-BEAA-CBCF2B15D284}" type="presParOf" srcId="{6554844C-B5A1-7642-BDEA-8DBE77EB1CB0}" destId="{FB05791F-B22D-554C-A44A-E19C4BB69390}" srcOrd="1" destOrd="0" presId="urn:microsoft.com/office/officeart/2005/8/layout/pyramid1"/>
    <dgm:cxn modelId="{CA3B4C82-5D67-0B40-A584-12745A92658C}" type="presParOf" srcId="{57DA6C4B-680D-4044-8E41-F048E3FDAB05}" destId="{556D00A4-B8EE-9D45-A38A-1875B7DC5F7F}" srcOrd="4" destOrd="0" presId="urn:microsoft.com/office/officeart/2005/8/layout/pyramid1"/>
    <dgm:cxn modelId="{17FC059C-885F-7F40-A1ED-49E78E71A99F}" type="presParOf" srcId="{556D00A4-B8EE-9D45-A38A-1875B7DC5F7F}" destId="{0AA2D367-D484-7B4D-B68F-58D35545B40E}" srcOrd="0" destOrd="0" presId="urn:microsoft.com/office/officeart/2005/8/layout/pyramid1"/>
    <dgm:cxn modelId="{AB654CD5-F6E1-CF46-B695-2E78CFACA8E2}" type="presParOf" srcId="{556D00A4-B8EE-9D45-A38A-1875B7DC5F7F}" destId="{0F186890-F06B-F24F-A85B-22DB1FA0BD13}" srcOrd="1" destOrd="0" presId="urn:microsoft.com/office/officeart/2005/8/layout/pyramid1"/>
  </dgm:cxnLst>
  <dgm:bg/>
  <dgm:whole>
    <a:ln w="0">
      <a:noFill/>
    </a:ln>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3CFF5A2-E668-D642-BF10-B60C61F04B3F}" type="doc">
      <dgm:prSet loTypeId="urn:microsoft.com/office/officeart/2005/8/layout/pyramid1" loCatId="" qsTypeId="urn:microsoft.com/office/officeart/2005/8/quickstyle/simple1" qsCatId="simple" csTypeId="urn:microsoft.com/office/officeart/2005/8/colors/accent1_2" csCatId="accent1" phldr="1"/>
      <dgm:spPr/>
    </dgm:pt>
    <dgm:pt modelId="{7B33E073-7E03-9645-A3C8-DCEDA0DAD5CC}">
      <dgm:prSet phldrT="[Text]" custT="1"/>
      <dgm:spPr>
        <a:blipFill rotWithShape="0">
          <a:blip xmlns:r="http://schemas.openxmlformats.org/officeDocument/2006/relationships" r:embed="rId1"/>
          <a:tile tx="0" ty="0" sx="100000" sy="100000" flip="none" algn="tl"/>
        </a:blipFill>
      </dgm:spPr>
      <dgm:t>
        <a:bodyPr/>
        <a:lstStyle/>
        <a:p>
          <a:r>
            <a:rPr lang="en-US" sz="3200" b="1" dirty="0">
              <a:solidFill>
                <a:srgbClr val="C00000"/>
              </a:solidFill>
            </a:rPr>
            <a:t>20 % </a:t>
          </a:r>
        </a:p>
        <a:p>
          <a:r>
            <a:rPr lang="en-US" sz="2800" b="1" dirty="0"/>
            <a:t>from Member State assessments, frozen </a:t>
          </a:r>
          <a:br>
            <a:rPr lang="en-US" sz="2800" b="1" dirty="0"/>
          </a:br>
          <a:r>
            <a:rPr lang="en-US" sz="2800" b="1" dirty="0"/>
            <a:t>for 2 decades</a:t>
          </a:r>
        </a:p>
      </dgm:t>
    </dgm:pt>
    <dgm:pt modelId="{2E5EFA30-518E-174C-B234-1298FE45AC1C}" type="parTrans" cxnId="{FE97334F-FCD8-CF43-8799-454A646C4E11}">
      <dgm:prSet/>
      <dgm:spPr/>
      <dgm:t>
        <a:bodyPr/>
        <a:lstStyle/>
        <a:p>
          <a:endParaRPr lang="en-US"/>
        </a:p>
      </dgm:t>
    </dgm:pt>
    <dgm:pt modelId="{D41B3D9F-A1C9-D34F-9AEA-C4B20C460445}" type="sibTrans" cxnId="{FE97334F-FCD8-CF43-8799-454A646C4E11}">
      <dgm:prSet/>
      <dgm:spPr/>
      <dgm:t>
        <a:bodyPr/>
        <a:lstStyle/>
        <a:p>
          <a:endParaRPr lang="en-US"/>
        </a:p>
      </dgm:t>
    </dgm:pt>
    <dgm:pt modelId="{A003463C-C513-7F43-A4DD-2F491C9F5253}">
      <dgm:prSet phldrT="[Text]" custT="1"/>
      <dgm:spPr>
        <a:blipFill rotWithShape="0">
          <a:blip xmlns:r="http://schemas.openxmlformats.org/officeDocument/2006/relationships" r:embed="rId1"/>
          <a:tile tx="0" ty="0" sx="100000" sy="100000" flip="none" algn="tl"/>
        </a:blipFill>
      </dgm:spPr>
      <dgm:t>
        <a:bodyPr/>
        <a:lstStyle/>
        <a:p>
          <a:r>
            <a:rPr lang="en-US" sz="3200" b="1" dirty="0">
              <a:solidFill>
                <a:srgbClr val="C00000"/>
              </a:solidFill>
            </a:rPr>
            <a:t>80%</a:t>
          </a:r>
        </a:p>
        <a:p>
          <a:r>
            <a:rPr lang="en-US" sz="3200" b="1" dirty="0"/>
            <a:t>From voluntary contributors </a:t>
          </a:r>
          <a:br>
            <a:rPr lang="en-US" sz="3200" b="1" dirty="0"/>
          </a:br>
          <a:r>
            <a:rPr lang="en-US" sz="3200" b="1" dirty="0"/>
            <a:t>(top 10 are Gates Foundation, GAVI Alliance, Rotary Int’l, UN, World Bank, U.S., Japan, Germany, U.K. &amp; France)</a:t>
          </a:r>
        </a:p>
      </dgm:t>
    </dgm:pt>
    <dgm:pt modelId="{38112B93-49AB-F84E-95AD-C40BB7539E2E}" type="parTrans" cxnId="{BB2E6D63-00B3-1D4B-9200-999D6F7C47DE}">
      <dgm:prSet/>
      <dgm:spPr/>
      <dgm:t>
        <a:bodyPr/>
        <a:lstStyle/>
        <a:p>
          <a:endParaRPr lang="en-US"/>
        </a:p>
      </dgm:t>
    </dgm:pt>
    <dgm:pt modelId="{522739A6-C3D7-3C4F-B0BB-374C380D18B9}" type="sibTrans" cxnId="{BB2E6D63-00B3-1D4B-9200-999D6F7C47DE}">
      <dgm:prSet/>
      <dgm:spPr/>
      <dgm:t>
        <a:bodyPr/>
        <a:lstStyle/>
        <a:p>
          <a:endParaRPr lang="en-US"/>
        </a:p>
      </dgm:t>
    </dgm:pt>
    <dgm:pt modelId="{57DA6C4B-680D-4044-8E41-F048E3FDAB05}" type="pres">
      <dgm:prSet presAssocID="{F3CFF5A2-E668-D642-BF10-B60C61F04B3F}" presName="Name0" presStyleCnt="0">
        <dgm:presLayoutVars>
          <dgm:dir/>
          <dgm:animLvl val="lvl"/>
          <dgm:resizeHandles val="exact"/>
        </dgm:presLayoutVars>
      </dgm:prSet>
      <dgm:spPr/>
    </dgm:pt>
    <dgm:pt modelId="{1B9CA3BD-7253-7647-9369-16EB3D247007}" type="pres">
      <dgm:prSet presAssocID="{7B33E073-7E03-9645-A3C8-DCEDA0DAD5CC}" presName="Name8" presStyleCnt="0"/>
      <dgm:spPr/>
    </dgm:pt>
    <dgm:pt modelId="{EA49FF97-D755-5F40-A821-117BE0CB1499}" type="pres">
      <dgm:prSet presAssocID="{7B33E073-7E03-9645-A3C8-DCEDA0DAD5CC}" presName="level" presStyleLbl="node1" presStyleIdx="0" presStyleCnt="2" custScaleX="99424" custScaleY="60628">
        <dgm:presLayoutVars>
          <dgm:chMax val="1"/>
          <dgm:bulletEnabled val="1"/>
        </dgm:presLayoutVars>
      </dgm:prSet>
      <dgm:spPr/>
    </dgm:pt>
    <dgm:pt modelId="{A06BDB4B-F7EC-C24A-8D28-7CAA69865AAC}" type="pres">
      <dgm:prSet presAssocID="{7B33E073-7E03-9645-A3C8-DCEDA0DAD5CC}" presName="levelTx" presStyleLbl="revTx" presStyleIdx="0" presStyleCnt="0">
        <dgm:presLayoutVars>
          <dgm:chMax val="1"/>
          <dgm:bulletEnabled val="1"/>
        </dgm:presLayoutVars>
      </dgm:prSet>
      <dgm:spPr/>
    </dgm:pt>
    <dgm:pt modelId="{556D00A4-B8EE-9D45-A38A-1875B7DC5F7F}" type="pres">
      <dgm:prSet presAssocID="{A003463C-C513-7F43-A4DD-2F491C9F5253}" presName="Name8" presStyleCnt="0"/>
      <dgm:spPr/>
    </dgm:pt>
    <dgm:pt modelId="{0AA2D367-D484-7B4D-B68F-58D35545B40E}" type="pres">
      <dgm:prSet presAssocID="{A003463C-C513-7F43-A4DD-2F491C9F5253}" presName="level" presStyleLbl="node1" presStyleIdx="1" presStyleCnt="2">
        <dgm:presLayoutVars>
          <dgm:chMax val="1"/>
          <dgm:bulletEnabled val="1"/>
        </dgm:presLayoutVars>
      </dgm:prSet>
      <dgm:spPr/>
    </dgm:pt>
    <dgm:pt modelId="{0F186890-F06B-F24F-A85B-22DB1FA0BD13}" type="pres">
      <dgm:prSet presAssocID="{A003463C-C513-7F43-A4DD-2F491C9F5253}" presName="levelTx" presStyleLbl="revTx" presStyleIdx="0" presStyleCnt="0">
        <dgm:presLayoutVars>
          <dgm:chMax val="1"/>
          <dgm:bulletEnabled val="1"/>
        </dgm:presLayoutVars>
      </dgm:prSet>
      <dgm:spPr/>
    </dgm:pt>
  </dgm:ptLst>
  <dgm:cxnLst>
    <dgm:cxn modelId="{FE97334F-FCD8-CF43-8799-454A646C4E11}" srcId="{F3CFF5A2-E668-D642-BF10-B60C61F04B3F}" destId="{7B33E073-7E03-9645-A3C8-DCEDA0DAD5CC}" srcOrd="0" destOrd="0" parTransId="{2E5EFA30-518E-174C-B234-1298FE45AC1C}" sibTransId="{D41B3D9F-A1C9-D34F-9AEA-C4B20C460445}"/>
    <dgm:cxn modelId="{BB2E6D63-00B3-1D4B-9200-999D6F7C47DE}" srcId="{F3CFF5A2-E668-D642-BF10-B60C61F04B3F}" destId="{A003463C-C513-7F43-A4DD-2F491C9F5253}" srcOrd="1" destOrd="0" parTransId="{38112B93-49AB-F84E-95AD-C40BB7539E2E}" sibTransId="{522739A6-C3D7-3C4F-B0BB-374C380D18B9}"/>
    <dgm:cxn modelId="{B9896A79-5239-2C4B-A944-630BAD288F55}" type="presOf" srcId="{F3CFF5A2-E668-D642-BF10-B60C61F04B3F}" destId="{57DA6C4B-680D-4044-8E41-F048E3FDAB05}" srcOrd="0" destOrd="0" presId="urn:microsoft.com/office/officeart/2005/8/layout/pyramid1"/>
    <dgm:cxn modelId="{B9935AC0-736D-4444-B45C-D72ACE4B448B}" type="presOf" srcId="{A003463C-C513-7F43-A4DD-2F491C9F5253}" destId="{0AA2D367-D484-7B4D-B68F-58D35545B40E}" srcOrd="0" destOrd="0" presId="urn:microsoft.com/office/officeart/2005/8/layout/pyramid1"/>
    <dgm:cxn modelId="{27A470FE-5925-464C-A876-BDCEE358475C}" type="presOf" srcId="{7B33E073-7E03-9645-A3C8-DCEDA0DAD5CC}" destId="{A06BDB4B-F7EC-C24A-8D28-7CAA69865AAC}" srcOrd="1" destOrd="0" presId="urn:microsoft.com/office/officeart/2005/8/layout/pyramid1"/>
    <dgm:cxn modelId="{26FF82FF-2EB6-B541-9D5C-B8B2F0D42760}" type="presOf" srcId="{7B33E073-7E03-9645-A3C8-DCEDA0DAD5CC}" destId="{EA49FF97-D755-5F40-A821-117BE0CB1499}" srcOrd="0" destOrd="0" presId="urn:microsoft.com/office/officeart/2005/8/layout/pyramid1"/>
    <dgm:cxn modelId="{7563B5FF-5E80-6642-9548-08963F6CB619}" type="presOf" srcId="{A003463C-C513-7F43-A4DD-2F491C9F5253}" destId="{0F186890-F06B-F24F-A85B-22DB1FA0BD13}" srcOrd="1" destOrd="0" presId="urn:microsoft.com/office/officeart/2005/8/layout/pyramid1"/>
    <dgm:cxn modelId="{1CFFDE32-4E29-114F-AB6A-E597968DEDF9}" type="presParOf" srcId="{57DA6C4B-680D-4044-8E41-F048E3FDAB05}" destId="{1B9CA3BD-7253-7647-9369-16EB3D247007}" srcOrd="0" destOrd="0" presId="urn:microsoft.com/office/officeart/2005/8/layout/pyramid1"/>
    <dgm:cxn modelId="{D3CA5230-48F7-8C42-AACA-8FA3D889104B}" type="presParOf" srcId="{1B9CA3BD-7253-7647-9369-16EB3D247007}" destId="{EA49FF97-D755-5F40-A821-117BE0CB1499}" srcOrd="0" destOrd="0" presId="urn:microsoft.com/office/officeart/2005/8/layout/pyramid1"/>
    <dgm:cxn modelId="{77F1FAE4-E9FC-BA47-A0E8-338F68EA14D5}" type="presParOf" srcId="{1B9CA3BD-7253-7647-9369-16EB3D247007}" destId="{A06BDB4B-F7EC-C24A-8D28-7CAA69865AAC}" srcOrd="1" destOrd="0" presId="urn:microsoft.com/office/officeart/2005/8/layout/pyramid1"/>
    <dgm:cxn modelId="{CA3B4C82-5D67-0B40-A584-12745A92658C}" type="presParOf" srcId="{57DA6C4B-680D-4044-8E41-F048E3FDAB05}" destId="{556D00A4-B8EE-9D45-A38A-1875B7DC5F7F}" srcOrd="1" destOrd="0" presId="urn:microsoft.com/office/officeart/2005/8/layout/pyramid1"/>
    <dgm:cxn modelId="{17FC059C-885F-7F40-A1ED-49E78E71A99F}" type="presParOf" srcId="{556D00A4-B8EE-9D45-A38A-1875B7DC5F7F}" destId="{0AA2D367-D484-7B4D-B68F-58D35545B40E}" srcOrd="0" destOrd="0" presId="urn:microsoft.com/office/officeart/2005/8/layout/pyramid1"/>
    <dgm:cxn modelId="{AB654CD5-F6E1-CF46-B695-2E78CFACA8E2}" type="presParOf" srcId="{556D00A4-B8EE-9D45-A38A-1875B7DC5F7F}" destId="{0F186890-F06B-F24F-A85B-22DB1FA0BD13}" srcOrd="1" destOrd="0" presId="urn:microsoft.com/office/officeart/2005/8/layout/pyramid1"/>
  </dgm:cxnLst>
  <dgm:bg/>
  <dgm:whole>
    <a:ln w="0">
      <a:noFill/>
    </a:ln>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DBEBA2-8E99-7C49-80AC-EAA23AA8841C}">
      <dsp:nvSpPr>
        <dsp:cNvPr id="0" name=""/>
        <dsp:cNvSpPr/>
      </dsp:nvSpPr>
      <dsp:spPr>
        <a:xfrm>
          <a:off x="3982094" y="0"/>
          <a:ext cx="1991047" cy="1152144"/>
        </a:xfrm>
        <a:prstGeom prst="trapezoid">
          <a:avLst>
            <a:gd name="adj" fmla="val 86406"/>
          </a:avLst>
        </a:prstGeom>
        <a:blipFill rotWithShape="0">
          <a:blip xmlns:r="http://schemas.openxmlformats.org/officeDocument/2006/relationships" r:embed="rId1"/>
          <a:tile tx="0" ty="0" sx="100000" sy="100000" flip="none" algn="tl"/>
        </a:blip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r>
            <a:rPr lang="en-US" sz="2500" b="1" kern="1200" dirty="0">
              <a:solidFill>
                <a:schemeClr val="tx1"/>
              </a:solidFill>
            </a:rPr>
            <a:t>World Health Assembly</a:t>
          </a:r>
        </a:p>
      </dsp:txBody>
      <dsp:txXfrm>
        <a:off x="3982094" y="0"/>
        <a:ext cx="1991047" cy="1152144"/>
      </dsp:txXfrm>
    </dsp:sp>
    <dsp:sp modelId="{F6592018-C980-6A49-A9FB-7AE25149DD5E}">
      <dsp:nvSpPr>
        <dsp:cNvPr id="0" name=""/>
        <dsp:cNvSpPr/>
      </dsp:nvSpPr>
      <dsp:spPr>
        <a:xfrm>
          <a:off x="2986571" y="1152144"/>
          <a:ext cx="3982094" cy="1152144"/>
        </a:xfrm>
        <a:prstGeom prst="trapezoid">
          <a:avLst>
            <a:gd name="adj" fmla="val 86406"/>
          </a:avLst>
        </a:prstGeom>
        <a:blipFill rotWithShape="0">
          <a:blip xmlns:r="http://schemas.openxmlformats.org/officeDocument/2006/relationships" r:embed="rId1"/>
          <a:tile tx="0" ty="0" sx="100000" sy="100000" flip="none" algn="tl"/>
        </a:blip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33020" rIns="33020" bIns="33020" numCol="1" spcCol="1270" anchor="ctr" anchorCtr="0">
          <a:noAutofit/>
        </a:bodyPr>
        <a:lstStyle/>
        <a:p>
          <a:pPr marL="0" lvl="0" indent="0" algn="ctr" defTabSz="1155700">
            <a:lnSpc>
              <a:spcPct val="90000"/>
            </a:lnSpc>
            <a:spcBef>
              <a:spcPct val="0"/>
            </a:spcBef>
            <a:spcAft>
              <a:spcPct val="35000"/>
            </a:spcAft>
            <a:buNone/>
          </a:pPr>
          <a:r>
            <a:rPr lang="en-US" sz="2600" b="1" kern="1200" dirty="0"/>
            <a:t>Executive Board</a:t>
          </a:r>
        </a:p>
      </dsp:txBody>
      <dsp:txXfrm>
        <a:off x="3683437" y="1152144"/>
        <a:ext cx="2588361" cy="1152144"/>
      </dsp:txXfrm>
    </dsp:sp>
    <dsp:sp modelId="{EA49FF97-D755-5F40-A821-117BE0CB1499}">
      <dsp:nvSpPr>
        <dsp:cNvPr id="0" name=""/>
        <dsp:cNvSpPr/>
      </dsp:nvSpPr>
      <dsp:spPr>
        <a:xfrm>
          <a:off x="2011684" y="2304288"/>
          <a:ext cx="5931867" cy="1152144"/>
        </a:xfrm>
        <a:prstGeom prst="trapezoid">
          <a:avLst>
            <a:gd name="adj" fmla="val 86406"/>
          </a:avLst>
        </a:prstGeom>
        <a:blipFill rotWithShape="0">
          <a:blip xmlns:r="http://schemas.openxmlformats.org/officeDocument/2006/relationships" r:embed="rId1"/>
          <a:tile tx="0" ty="0" sx="100000" sy="100000" flip="none" algn="tl"/>
        </a:blip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r>
            <a:rPr lang="en-US" sz="2500" b="1" kern="1200" dirty="0"/>
            <a:t>Secretariat in Geneva led by Director-General</a:t>
          </a:r>
        </a:p>
      </dsp:txBody>
      <dsp:txXfrm>
        <a:off x="3049761" y="2304288"/>
        <a:ext cx="3855714" cy="1152144"/>
      </dsp:txXfrm>
    </dsp:sp>
    <dsp:sp modelId="{C5166993-6E8C-5A48-B2E5-091F0501ADBA}">
      <dsp:nvSpPr>
        <dsp:cNvPr id="0" name=""/>
        <dsp:cNvSpPr/>
      </dsp:nvSpPr>
      <dsp:spPr>
        <a:xfrm>
          <a:off x="995523" y="3456432"/>
          <a:ext cx="7964189" cy="1152144"/>
        </a:xfrm>
        <a:prstGeom prst="trapezoid">
          <a:avLst>
            <a:gd name="adj" fmla="val 86406"/>
          </a:avLst>
        </a:prstGeom>
        <a:blipFill rotWithShape="0">
          <a:blip xmlns:r="http://schemas.openxmlformats.org/officeDocument/2006/relationships" r:embed="rId1"/>
          <a:tile tx="0" ty="0" sx="100000" sy="100000" flip="none" algn="tl"/>
        </a:blip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en-US" sz="2800" b="1" kern="1200" dirty="0"/>
            <a:t>6 Autonomous Regional Offices with Director elected by member countries</a:t>
          </a:r>
        </a:p>
      </dsp:txBody>
      <dsp:txXfrm>
        <a:off x="2389256" y="3456432"/>
        <a:ext cx="5176723" cy="1152144"/>
      </dsp:txXfrm>
    </dsp:sp>
    <dsp:sp modelId="{0AA2D367-D484-7B4D-B68F-58D35545B40E}">
      <dsp:nvSpPr>
        <dsp:cNvPr id="0" name=""/>
        <dsp:cNvSpPr/>
      </dsp:nvSpPr>
      <dsp:spPr>
        <a:xfrm>
          <a:off x="0" y="4608576"/>
          <a:ext cx="9955237" cy="1152144"/>
        </a:xfrm>
        <a:prstGeom prst="trapezoid">
          <a:avLst>
            <a:gd name="adj" fmla="val 86406"/>
          </a:avLst>
        </a:prstGeom>
        <a:blipFill rotWithShape="0">
          <a:blip xmlns:r="http://schemas.openxmlformats.org/officeDocument/2006/relationships" r:embed="rId1"/>
          <a:tile tx="0" ty="0" sx="100000" sy="100000" flip="none" algn="tl"/>
        </a:blip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1422400">
            <a:lnSpc>
              <a:spcPct val="90000"/>
            </a:lnSpc>
            <a:spcBef>
              <a:spcPct val="0"/>
            </a:spcBef>
            <a:spcAft>
              <a:spcPct val="35000"/>
            </a:spcAft>
            <a:buNone/>
          </a:pPr>
          <a:r>
            <a:rPr lang="en-US" sz="3200" b="1" kern="1200" dirty="0"/>
            <a:t>150 Country Offices</a:t>
          </a:r>
        </a:p>
      </dsp:txBody>
      <dsp:txXfrm>
        <a:off x="1742166" y="4608576"/>
        <a:ext cx="6470904" cy="115214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49FF97-D755-5F40-A821-117BE0CB1499}">
      <dsp:nvSpPr>
        <dsp:cNvPr id="0" name=""/>
        <dsp:cNvSpPr/>
      </dsp:nvSpPr>
      <dsp:spPr>
        <a:xfrm>
          <a:off x="3109670" y="0"/>
          <a:ext cx="3735896" cy="2087449"/>
        </a:xfrm>
        <a:prstGeom prst="trapezoid">
          <a:avLst>
            <a:gd name="adj" fmla="val 90003"/>
          </a:avLst>
        </a:prstGeom>
        <a:blipFill rotWithShape="0">
          <a:blip xmlns:r="http://schemas.openxmlformats.org/officeDocument/2006/relationships" r:embed="rId1"/>
          <a:tile tx="0" ty="0" sx="100000" sy="100000" flip="none" algn="tl"/>
        </a:blip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1422400">
            <a:lnSpc>
              <a:spcPct val="90000"/>
            </a:lnSpc>
            <a:spcBef>
              <a:spcPct val="0"/>
            </a:spcBef>
            <a:spcAft>
              <a:spcPct val="35000"/>
            </a:spcAft>
            <a:buNone/>
          </a:pPr>
          <a:r>
            <a:rPr lang="en-US" sz="3200" b="1" kern="1200" dirty="0">
              <a:solidFill>
                <a:srgbClr val="C00000"/>
              </a:solidFill>
            </a:rPr>
            <a:t>20 % </a:t>
          </a:r>
        </a:p>
        <a:p>
          <a:pPr marL="0" lvl="0" indent="0" algn="ctr" defTabSz="1422400">
            <a:lnSpc>
              <a:spcPct val="90000"/>
            </a:lnSpc>
            <a:spcBef>
              <a:spcPct val="0"/>
            </a:spcBef>
            <a:spcAft>
              <a:spcPct val="35000"/>
            </a:spcAft>
            <a:buNone/>
          </a:pPr>
          <a:r>
            <a:rPr lang="en-US" sz="2800" b="1" kern="1200" dirty="0"/>
            <a:t>from Member State assessments, frozen </a:t>
          </a:r>
          <a:br>
            <a:rPr lang="en-US" sz="2800" b="1" kern="1200" dirty="0"/>
          </a:br>
          <a:r>
            <a:rPr lang="en-US" sz="2800" b="1" kern="1200" dirty="0"/>
            <a:t>for 2 decades</a:t>
          </a:r>
        </a:p>
      </dsp:txBody>
      <dsp:txXfrm>
        <a:off x="3109670" y="0"/>
        <a:ext cx="3735896" cy="2087449"/>
      </dsp:txXfrm>
    </dsp:sp>
    <dsp:sp modelId="{0AA2D367-D484-7B4D-B68F-58D35545B40E}">
      <dsp:nvSpPr>
        <dsp:cNvPr id="0" name=""/>
        <dsp:cNvSpPr/>
      </dsp:nvSpPr>
      <dsp:spPr>
        <a:xfrm>
          <a:off x="0" y="2087449"/>
          <a:ext cx="9955236" cy="3443045"/>
        </a:xfrm>
        <a:prstGeom prst="trapezoid">
          <a:avLst>
            <a:gd name="adj" fmla="val 90003"/>
          </a:avLst>
        </a:prstGeom>
        <a:blipFill rotWithShape="0">
          <a:blip xmlns:r="http://schemas.openxmlformats.org/officeDocument/2006/relationships" r:embed="rId1"/>
          <a:tile tx="0" ty="0" sx="100000" sy="100000" flip="none" algn="tl"/>
        </a:blip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1422400">
            <a:lnSpc>
              <a:spcPct val="90000"/>
            </a:lnSpc>
            <a:spcBef>
              <a:spcPct val="0"/>
            </a:spcBef>
            <a:spcAft>
              <a:spcPct val="35000"/>
            </a:spcAft>
            <a:buNone/>
          </a:pPr>
          <a:r>
            <a:rPr lang="en-US" sz="3200" b="1" kern="1200" dirty="0">
              <a:solidFill>
                <a:srgbClr val="C00000"/>
              </a:solidFill>
            </a:rPr>
            <a:t>80%</a:t>
          </a:r>
        </a:p>
        <a:p>
          <a:pPr marL="0" lvl="0" indent="0" algn="ctr" defTabSz="1422400">
            <a:lnSpc>
              <a:spcPct val="90000"/>
            </a:lnSpc>
            <a:spcBef>
              <a:spcPct val="0"/>
            </a:spcBef>
            <a:spcAft>
              <a:spcPct val="35000"/>
            </a:spcAft>
            <a:buNone/>
          </a:pPr>
          <a:r>
            <a:rPr lang="en-US" sz="3200" b="1" kern="1200" dirty="0"/>
            <a:t>From voluntary contributors </a:t>
          </a:r>
          <a:br>
            <a:rPr lang="en-US" sz="3200" b="1" kern="1200" dirty="0"/>
          </a:br>
          <a:r>
            <a:rPr lang="en-US" sz="3200" b="1" kern="1200" dirty="0"/>
            <a:t>(top 10 are Gates Foundation, GAVI Alliance, Rotary Int’l, UN, World Bank, U.S., Japan, Germany, U.K. &amp; France)</a:t>
          </a:r>
        </a:p>
      </dsp:txBody>
      <dsp:txXfrm>
        <a:off x="1742166" y="2087449"/>
        <a:ext cx="6470904" cy="3443045"/>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7A9F381-D3F8-BF4C-A237-1BC574163C7E}"/>
              </a:ext>
            </a:extLst>
          </p:cNvPr>
          <p:cNvSpPr>
            <a:spLocks noGrp="1"/>
          </p:cNvSpPr>
          <p:nvPr>
            <p:ph type="hdr" sz="quarter"/>
          </p:nvPr>
        </p:nvSpPr>
        <p:spPr>
          <a:xfrm>
            <a:off x="0" y="2"/>
            <a:ext cx="3962400" cy="344091"/>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CDC37467-801D-2143-AEFF-321D5591B20D}"/>
              </a:ext>
            </a:extLst>
          </p:cNvPr>
          <p:cNvSpPr>
            <a:spLocks noGrp="1"/>
          </p:cNvSpPr>
          <p:nvPr>
            <p:ph type="dt" sz="quarter" idx="1"/>
          </p:nvPr>
        </p:nvSpPr>
        <p:spPr>
          <a:xfrm>
            <a:off x="5179484" y="2"/>
            <a:ext cx="3962400" cy="344091"/>
          </a:xfrm>
          <a:prstGeom prst="rect">
            <a:avLst/>
          </a:prstGeom>
        </p:spPr>
        <p:txBody>
          <a:bodyPr vert="horz" lIns="91440" tIns="45720" rIns="91440" bIns="45720" rtlCol="0"/>
          <a:lstStyle>
            <a:lvl1pPr algn="r">
              <a:defRPr sz="1200"/>
            </a:lvl1pPr>
          </a:lstStyle>
          <a:p>
            <a:fld id="{F58408C5-004D-8D41-9423-AFDFB0222912}" type="datetimeFigureOut">
              <a:rPr lang="en-US" smtClean="0"/>
              <a:t>3/17/21</a:t>
            </a:fld>
            <a:endParaRPr lang="en-US"/>
          </a:p>
        </p:txBody>
      </p:sp>
      <p:sp>
        <p:nvSpPr>
          <p:cNvPr id="4" name="Footer Placeholder 3">
            <a:extLst>
              <a:ext uri="{FF2B5EF4-FFF2-40B4-BE49-F238E27FC236}">
                <a16:creationId xmlns:a16="http://schemas.microsoft.com/office/drawing/2014/main" id="{5DBAE2B6-F1D5-B049-AA7A-7BC5F0DF03B4}"/>
              </a:ext>
            </a:extLst>
          </p:cNvPr>
          <p:cNvSpPr>
            <a:spLocks noGrp="1"/>
          </p:cNvSpPr>
          <p:nvPr>
            <p:ph type="ftr" sz="quarter" idx="2"/>
          </p:nvPr>
        </p:nvSpPr>
        <p:spPr>
          <a:xfrm>
            <a:off x="0" y="6513910"/>
            <a:ext cx="3962400" cy="34409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37E88678-327F-704A-9BEB-E0602FCA8129}"/>
              </a:ext>
            </a:extLst>
          </p:cNvPr>
          <p:cNvSpPr>
            <a:spLocks noGrp="1"/>
          </p:cNvSpPr>
          <p:nvPr>
            <p:ph type="sldNum" sz="quarter" idx="3"/>
          </p:nvPr>
        </p:nvSpPr>
        <p:spPr>
          <a:xfrm>
            <a:off x="5179484" y="6513910"/>
            <a:ext cx="3962400" cy="344090"/>
          </a:xfrm>
          <a:prstGeom prst="rect">
            <a:avLst/>
          </a:prstGeom>
        </p:spPr>
        <p:txBody>
          <a:bodyPr vert="horz" lIns="91440" tIns="45720" rIns="91440" bIns="45720" rtlCol="0" anchor="b"/>
          <a:lstStyle>
            <a:lvl1pPr algn="r">
              <a:defRPr sz="1200"/>
            </a:lvl1pPr>
          </a:lstStyle>
          <a:p>
            <a:fld id="{6240A467-2D2A-4D4A-945A-539FB4CDE1CE}" type="slidenum">
              <a:rPr lang="en-US" smtClean="0"/>
              <a:t>‹#›</a:t>
            </a:fld>
            <a:endParaRPr lang="en-US"/>
          </a:p>
        </p:txBody>
      </p:sp>
    </p:spTree>
    <p:extLst>
      <p:ext uri="{BB962C8B-B14F-4D97-AF65-F5344CB8AC3E}">
        <p14:creationId xmlns:p14="http://schemas.microsoft.com/office/powerpoint/2010/main" val="331808940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3/17/21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3/17/21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3/17/21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3/17/21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3/17/21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3/17/21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3/17/21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3/17/21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3/17/21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3/17/21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3/17/21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3/17/21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3/17/21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3/17/21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3/17/21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3/17/21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3/17/21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3F77B8-7DF8-1C48-AF94-17B156315E44}"/>
              </a:ext>
            </a:extLst>
          </p:cNvPr>
          <p:cNvSpPr>
            <a:spLocks noGrp="1"/>
          </p:cNvSpPr>
          <p:nvPr>
            <p:ph type="ctrTitle"/>
          </p:nvPr>
        </p:nvSpPr>
        <p:spPr>
          <a:xfrm>
            <a:off x="2118203" y="248966"/>
            <a:ext cx="9535886" cy="1224642"/>
          </a:xfrm>
        </p:spPr>
        <p:txBody>
          <a:bodyPr>
            <a:noAutofit/>
          </a:bodyPr>
          <a:lstStyle/>
          <a:p>
            <a:pPr algn="ctr"/>
            <a:r>
              <a:rPr lang="en-US" sz="6000" b="1" dirty="0">
                <a:solidFill>
                  <a:srgbClr val="C00000"/>
                </a:solidFill>
              </a:rPr>
              <a:t>Great Decisions 2021</a:t>
            </a:r>
          </a:p>
        </p:txBody>
      </p:sp>
      <p:sp>
        <p:nvSpPr>
          <p:cNvPr id="3" name="Subtitle 2">
            <a:extLst>
              <a:ext uri="{FF2B5EF4-FFF2-40B4-BE49-F238E27FC236}">
                <a16:creationId xmlns:a16="http://schemas.microsoft.com/office/drawing/2014/main" id="{6E7234A3-1F83-6441-85CD-73121142578C}"/>
              </a:ext>
            </a:extLst>
          </p:cNvPr>
          <p:cNvSpPr>
            <a:spLocks noGrp="1"/>
          </p:cNvSpPr>
          <p:nvPr>
            <p:ph type="subTitle" idx="1"/>
          </p:nvPr>
        </p:nvSpPr>
        <p:spPr>
          <a:xfrm>
            <a:off x="1973000" y="1480727"/>
            <a:ext cx="9535886" cy="2001997"/>
          </a:xfrm>
        </p:spPr>
        <p:txBody>
          <a:bodyPr>
            <a:noAutofit/>
          </a:bodyPr>
          <a:lstStyle/>
          <a:p>
            <a:pPr algn="ctr"/>
            <a:r>
              <a:rPr lang="en-US" sz="4000" b="1" dirty="0">
                <a:solidFill>
                  <a:schemeClr val="bg2">
                    <a:lumMod val="25000"/>
                  </a:schemeClr>
                </a:solidFill>
              </a:rPr>
              <a:t>America’s largest foreign affairs education &amp; discussion program. </a:t>
            </a:r>
            <a:br>
              <a:rPr lang="en-US" sz="4000" b="1" dirty="0">
                <a:solidFill>
                  <a:schemeClr val="bg2">
                    <a:lumMod val="25000"/>
                  </a:schemeClr>
                </a:solidFill>
              </a:rPr>
            </a:br>
            <a:r>
              <a:rPr lang="en-US" sz="4000" b="1" dirty="0">
                <a:solidFill>
                  <a:schemeClr val="bg2">
                    <a:lumMod val="25000"/>
                  </a:schemeClr>
                </a:solidFill>
              </a:rPr>
              <a:t>Now in its 67</a:t>
            </a:r>
            <a:r>
              <a:rPr lang="en-US" sz="4000" b="1" baseline="30000" dirty="0">
                <a:solidFill>
                  <a:schemeClr val="bg2">
                    <a:lumMod val="25000"/>
                  </a:schemeClr>
                </a:solidFill>
              </a:rPr>
              <a:t>th</a:t>
            </a:r>
            <a:r>
              <a:rPr lang="en-US" sz="4000" b="1" dirty="0">
                <a:solidFill>
                  <a:schemeClr val="bg2">
                    <a:lumMod val="25000"/>
                  </a:schemeClr>
                </a:solidFill>
              </a:rPr>
              <a:t> year!</a:t>
            </a:r>
          </a:p>
        </p:txBody>
      </p:sp>
      <p:sp>
        <p:nvSpPr>
          <p:cNvPr id="5" name="TextBox 4">
            <a:extLst>
              <a:ext uri="{FF2B5EF4-FFF2-40B4-BE49-F238E27FC236}">
                <a16:creationId xmlns:a16="http://schemas.microsoft.com/office/drawing/2014/main" id="{086044C6-5F95-9444-9899-F0F3640BB96D}"/>
              </a:ext>
            </a:extLst>
          </p:cNvPr>
          <p:cNvSpPr txBox="1"/>
          <p:nvPr/>
        </p:nvSpPr>
        <p:spPr>
          <a:xfrm>
            <a:off x="965942" y="4387718"/>
            <a:ext cx="4903517" cy="1323439"/>
          </a:xfrm>
          <a:prstGeom prst="rect">
            <a:avLst/>
          </a:prstGeom>
          <a:noFill/>
        </p:spPr>
        <p:txBody>
          <a:bodyPr wrap="square" rtlCol="0">
            <a:spAutoFit/>
          </a:bodyPr>
          <a:lstStyle/>
          <a:p>
            <a:pPr algn="ctr"/>
            <a:r>
              <a:rPr lang="en-US" sz="4000" b="1" dirty="0">
                <a:solidFill>
                  <a:srgbClr val="C00000"/>
                </a:solidFill>
              </a:rPr>
              <a:t>CHAPTER 7</a:t>
            </a:r>
          </a:p>
          <a:p>
            <a:pPr algn="ctr"/>
            <a:r>
              <a:rPr lang="en-US" sz="4000" b="1" i="1" dirty="0">
                <a:solidFill>
                  <a:srgbClr val="C00000"/>
                </a:solidFill>
              </a:rPr>
              <a:t>Role of the WHO</a:t>
            </a:r>
            <a:endParaRPr lang="en-US" sz="4000" i="1" dirty="0">
              <a:solidFill>
                <a:srgbClr val="C00000"/>
              </a:solidFill>
            </a:endParaRPr>
          </a:p>
        </p:txBody>
      </p:sp>
      <p:pic>
        <p:nvPicPr>
          <p:cNvPr id="6" name="Picture 5">
            <a:extLst>
              <a:ext uri="{FF2B5EF4-FFF2-40B4-BE49-F238E27FC236}">
                <a16:creationId xmlns:a16="http://schemas.microsoft.com/office/drawing/2014/main" id="{193AACB5-8874-4C4B-B62E-D330B10B03CB}"/>
              </a:ext>
            </a:extLst>
          </p:cNvPr>
          <p:cNvPicPr>
            <a:picLocks noChangeAspect="1"/>
          </p:cNvPicPr>
          <p:nvPr/>
        </p:nvPicPr>
        <p:blipFill>
          <a:blip r:embed="rId2"/>
          <a:srcRect/>
          <a:stretch/>
        </p:blipFill>
        <p:spPr>
          <a:xfrm>
            <a:off x="6515443" y="3633071"/>
            <a:ext cx="4710615" cy="2832734"/>
          </a:xfrm>
          <a:prstGeom prst="rect">
            <a:avLst/>
          </a:prstGeom>
        </p:spPr>
      </p:pic>
    </p:spTree>
    <p:extLst>
      <p:ext uri="{BB962C8B-B14F-4D97-AF65-F5344CB8AC3E}">
        <p14:creationId xmlns:p14="http://schemas.microsoft.com/office/powerpoint/2010/main" val="26181119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9CE21A68-C5ED-1B48-BE8F-234F2BB5B041}"/>
              </a:ext>
            </a:extLst>
          </p:cNvPr>
          <p:cNvSpPr>
            <a:spLocks noGrp="1"/>
          </p:cNvSpPr>
          <p:nvPr>
            <p:ph type="title"/>
          </p:nvPr>
        </p:nvSpPr>
        <p:spPr>
          <a:xfrm>
            <a:off x="1408969" y="443346"/>
            <a:ext cx="10384508" cy="803187"/>
          </a:xfrm>
        </p:spPr>
        <p:txBody>
          <a:bodyPr>
            <a:noAutofit/>
          </a:bodyPr>
          <a:lstStyle/>
          <a:p>
            <a:pPr algn="ctr"/>
            <a:r>
              <a:rPr lang="en-US" b="1" dirty="0">
                <a:solidFill>
                  <a:srgbClr val="C00000"/>
                </a:solidFill>
              </a:rPr>
              <a:t>Potential for WHO Reform</a:t>
            </a:r>
          </a:p>
        </p:txBody>
      </p:sp>
      <p:sp>
        <p:nvSpPr>
          <p:cNvPr id="7" name="Content Placeholder 2">
            <a:extLst>
              <a:ext uri="{FF2B5EF4-FFF2-40B4-BE49-F238E27FC236}">
                <a16:creationId xmlns:a16="http://schemas.microsoft.com/office/drawing/2014/main" id="{AB70B2A9-2C4F-3C49-8887-C30CC618EC61}"/>
              </a:ext>
            </a:extLst>
          </p:cNvPr>
          <p:cNvSpPr txBox="1">
            <a:spLocks/>
          </p:cNvSpPr>
          <p:nvPr/>
        </p:nvSpPr>
        <p:spPr>
          <a:xfrm>
            <a:off x="1057868" y="1246533"/>
            <a:ext cx="10899670" cy="5225039"/>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buNone/>
            </a:pPr>
            <a:r>
              <a:rPr lang="en-US" sz="2800" b="1" dirty="0">
                <a:solidFill>
                  <a:srgbClr val="C00000"/>
                </a:solidFill>
                <a:sym typeface="Wingdings" pitchFamily="2" charset="2"/>
              </a:rPr>
              <a:t>Revising the International Health Regulation (IHR) </a:t>
            </a:r>
            <a:r>
              <a:rPr lang="en-US" sz="2800" dirty="0">
                <a:solidFill>
                  <a:schemeClr val="tx1"/>
                </a:solidFill>
                <a:sym typeface="Wingdings" pitchFamily="2" charset="2"/>
              </a:rPr>
              <a:t>– First time members have considered since SARS.  </a:t>
            </a:r>
          </a:p>
          <a:p>
            <a:pPr marL="487363" indent="-487363"/>
            <a:r>
              <a:rPr lang="en-US" sz="2800" b="1" dirty="0">
                <a:solidFill>
                  <a:srgbClr val="C00000"/>
                </a:solidFill>
                <a:sym typeface="Wingdings" pitchFamily="2" charset="2"/>
              </a:rPr>
              <a:t>More Carrots &amp; Sticks </a:t>
            </a:r>
            <a:r>
              <a:rPr lang="en-US" sz="2800" dirty="0">
                <a:solidFill>
                  <a:schemeClr val="tx1"/>
                </a:solidFill>
                <a:sym typeface="Wingdings" pitchFamily="2" charset="2"/>
              </a:rPr>
              <a:t>- to ensure compliance</a:t>
            </a:r>
          </a:p>
          <a:p>
            <a:pPr marL="487363" indent="-487363"/>
            <a:r>
              <a:rPr lang="en-US" sz="2800" b="1" dirty="0">
                <a:solidFill>
                  <a:srgbClr val="C00000"/>
                </a:solidFill>
                <a:sym typeface="Wingdings" pitchFamily="2" charset="2"/>
              </a:rPr>
              <a:t>More/Stable Financing</a:t>
            </a:r>
            <a:r>
              <a:rPr lang="en-US" sz="2800" dirty="0">
                <a:solidFill>
                  <a:schemeClr val="tx1"/>
                </a:solidFill>
                <a:sym typeface="Wingdings" pitchFamily="2" charset="2"/>
              </a:rPr>
              <a:t> – to empower authority</a:t>
            </a:r>
          </a:p>
          <a:p>
            <a:pPr marL="487363" indent="-487363"/>
            <a:r>
              <a:rPr lang="en-US" sz="2800" b="1" dirty="0">
                <a:solidFill>
                  <a:srgbClr val="C00000"/>
                </a:solidFill>
                <a:sym typeface="Wingdings" pitchFamily="2" charset="2"/>
              </a:rPr>
              <a:t>PHEIC Designation More Nuanced </a:t>
            </a:r>
            <a:r>
              <a:rPr lang="en-US" sz="2800" dirty="0">
                <a:solidFill>
                  <a:schemeClr val="tx1"/>
                </a:solidFill>
                <a:sym typeface="Wingdings" pitchFamily="2" charset="2"/>
              </a:rPr>
              <a:t>– not binary decision</a:t>
            </a:r>
          </a:p>
          <a:p>
            <a:pPr marL="487363" indent="-487363"/>
            <a:r>
              <a:rPr lang="en-US" sz="2800" b="1" dirty="0">
                <a:solidFill>
                  <a:srgbClr val="C00000"/>
                </a:solidFill>
                <a:sym typeface="Wingdings" pitchFamily="2" charset="2"/>
              </a:rPr>
              <a:t>IAEA-like Investigative Teams &amp; WTO-like Enforcement Mechanisms</a:t>
            </a:r>
          </a:p>
          <a:p>
            <a:pPr marL="487363" indent="-487363"/>
            <a:r>
              <a:rPr lang="en-US" sz="2800" b="1" dirty="0">
                <a:solidFill>
                  <a:srgbClr val="C00000"/>
                </a:solidFill>
                <a:sym typeface="Wingdings" pitchFamily="2" charset="2"/>
              </a:rPr>
              <a:t>Augment Emergency Committee with Economic &amp; Political Expertise</a:t>
            </a:r>
          </a:p>
          <a:p>
            <a:pPr marL="487363" indent="-487363"/>
            <a:endParaRPr lang="en-US" sz="2800" b="1" dirty="0">
              <a:solidFill>
                <a:srgbClr val="C00000"/>
              </a:solidFill>
              <a:sym typeface="Wingdings" pitchFamily="2" charset="2"/>
            </a:endParaRPr>
          </a:p>
          <a:p>
            <a:pPr marL="0" indent="0">
              <a:buNone/>
            </a:pPr>
            <a:endParaRPr lang="en-US" sz="2800" b="1" dirty="0">
              <a:solidFill>
                <a:srgbClr val="C00000"/>
              </a:solidFill>
              <a:sym typeface="Wingdings" pitchFamily="2" charset="2"/>
            </a:endParaRPr>
          </a:p>
        </p:txBody>
      </p:sp>
    </p:spTree>
    <p:extLst>
      <p:ext uri="{BB962C8B-B14F-4D97-AF65-F5344CB8AC3E}">
        <p14:creationId xmlns:p14="http://schemas.microsoft.com/office/powerpoint/2010/main" val="2805956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2D539375-C314-DD4D-8A58-95BA07E4C4E6}"/>
              </a:ext>
            </a:extLst>
          </p:cNvPr>
          <p:cNvPicPr>
            <a:picLocks noGrp="1" noChangeAspect="1"/>
          </p:cNvPicPr>
          <p:nvPr>
            <p:ph idx="1"/>
          </p:nvPr>
        </p:nvPicPr>
        <p:blipFill>
          <a:blip r:embed="rId2"/>
          <a:stretch>
            <a:fillRect/>
          </a:stretch>
        </p:blipFill>
        <p:spPr>
          <a:xfrm>
            <a:off x="1902941" y="0"/>
            <a:ext cx="9190771" cy="6858000"/>
          </a:xfrm>
          <a:ln>
            <a:solidFill>
              <a:schemeClr val="accent1"/>
            </a:solidFill>
          </a:ln>
        </p:spPr>
      </p:pic>
      <p:cxnSp>
        <p:nvCxnSpPr>
          <p:cNvPr id="7" name="Straight Arrow Connector 6">
            <a:extLst>
              <a:ext uri="{FF2B5EF4-FFF2-40B4-BE49-F238E27FC236}">
                <a16:creationId xmlns:a16="http://schemas.microsoft.com/office/drawing/2014/main" id="{7775F956-46B3-4941-9D9D-7C1AB99CEF6A}"/>
              </a:ext>
            </a:extLst>
          </p:cNvPr>
          <p:cNvCxnSpPr/>
          <p:nvPr/>
        </p:nvCxnSpPr>
        <p:spPr>
          <a:xfrm flipV="1">
            <a:off x="1796482" y="5478796"/>
            <a:ext cx="3484606" cy="731520"/>
          </a:xfrm>
          <a:prstGeom prst="straightConnector1">
            <a:avLst/>
          </a:prstGeom>
          <a:ln w="63500">
            <a:solidFill>
              <a:srgbClr val="C00000"/>
            </a:solidFill>
            <a:headEnd w="lg" len="lg"/>
            <a:tailEnd type="stealth"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794100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E3647A-71A7-214F-9D64-5FE80D6AAF6C}"/>
              </a:ext>
            </a:extLst>
          </p:cNvPr>
          <p:cNvSpPr>
            <a:spLocks noGrp="1"/>
          </p:cNvSpPr>
          <p:nvPr>
            <p:ph type="title"/>
          </p:nvPr>
        </p:nvSpPr>
        <p:spPr>
          <a:xfrm>
            <a:off x="3179299" y="245559"/>
            <a:ext cx="6921304" cy="733411"/>
          </a:xfrm>
        </p:spPr>
        <p:txBody>
          <a:bodyPr>
            <a:noAutofit/>
          </a:bodyPr>
          <a:lstStyle/>
          <a:p>
            <a:r>
              <a:rPr lang="en-US" b="1" dirty="0">
                <a:solidFill>
                  <a:srgbClr val="C00000"/>
                </a:solidFill>
              </a:rPr>
              <a:t>WHO Structure &amp; Governance </a:t>
            </a:r>
          </a:p>
        </p:txBody>
      </p:sp>
      <p:graphicFrame>
        <p:nvGraphicFramePr>
          <p:cNvPr id="7" name="Content Placeholder 6">
            <a:extLst>
              <a:ext uri="{FF2B5EF4-FFF2-40B4-BE49-F238E27FC236}">
                <a16:creationId xmlns:a16="http://schemas.microsoft.com/office/drawing/2014/main" id="{8946C1E7-6D2F-C74B-A348-8010DA630E0F}"/>
              </a:ext>
            </a:extLst>
          </p:cNvPr>
          <p:cNvGraphicFramePr>
            <a:graphicFrameLocks noGrp="1"/>
          </p:cNvGraphicFramePr>
          <p:nvPr>
            <p:ph idx="1"/>
            <p:extLst>
              <p:ext uri="{D42A27DB-BD31-4B8C-83A1-F6EECF244321}">
                <p14:modId xmlns:p14="http://schemas.microsoft.com/office/powerpoint/2010/main" val="1721184865"/>
              </p:ext>
            </p:extLst>
          </p:nvPr>
        </p:nvGraphicFramePr>
        <p:xfrm>
          <a:off x="1723786" y="1092137"/>
          <a:ext cx="9955237" cy="576072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extBox 7">
            <a:extLst>
              <a:ext uri="{FF2B5EF4-FFF2-40B4-BE49-F238E27FC236}">
                <a16:creationId xmlns:a16="http://schemas.microsoft.com/office/drawing/2014/main" id="{378D75DE-989D-4945-9410-28A5B81D0E55}"/>
              </a:ext>
            </a:extLst>
          </p:cNvPr>
          <p:cNvSpPr txBox="1"/>
          <p:nvPr/>
        </p:nvSpPr>
        <p:spPr>
          <a:xfrm>
            <a:off x="8407789" y="1137232"/>
            <a:ext cx="3784210" cy="707886"/>
          </a:xfrm>
          <a:prstGeom prst="rect">
            <a:avLst/>
          </a:prstGeom>
          <a:noFill/>
          <a:ln w="38100">
            <a:solidFill>
              <a:srgbClr val="C00000"/>
            </a:solidFill>
          </a:ln>
        </p:spPr>
        <p:txBody>
          <a:bodyPr wrap="square" rtlCol="0">
            <a:spAutoFit/>
          </a:bodyPr>
          <a:lstStyle/>
          <a:p>
            <a:pPr algn="ctr"/>
            <a:r>
              <a:rPr lang="en-US" sz="2000" b="1" dirty="0"/>
              <a:t>194 Country Members </a:t>
            </a:r>
            <a:br>
              <a:rPr lang="en-US" sz="2000" b="1" dirty="0"/>
            </a:br>
            <a:r>
              <a:rPr lang="en-US" sz="2000" b="1" dirty="0"/>
              <a:t>+ non-member observers</a:t>
            </a:r>
          </a:p>
        </p:txBody>
      </p:sp>
      <p:cxnSp>
        <p:nvCxnSpPr>
          <p:cNvPr id="10" name="Straight Arrow Connector 9">
            <a:extLst>
              <a:ext uri="{FF2B5EF4-FFF2-40B4-BE49-F238E27FC236}">
                <a16:creationId xmlns:a16="http://schemas.microsoft.com/office/drawing/2014/main" id="{0F50C5A0-1B47-764E-880F-52FFE43B47FE}"/>
              </a:ext>
            </a:extLst>
          </p:cNvPr>
          <p:cNvCxnSpPr>
            <a:cxnSpLocks/>
          </p:cNvCxnSpPr>
          <p:nvPr/>
        </p:nvCxnSpPr>
        <p:spPr>
          <a:xfrm flipH="1">
            <a:off x="7329268" y="1491175"/>
            <a:ext cx="1078522" cy="168813"/>
          </a:xfrm>
          <a:prstGeom prst="straightConnector1">
            <a:avLst/>
          </a:prstGeom>
          <a:ln w="508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BAEB8F0E-7DAD-864B-B109-3BD577B6D9AB}"/>
              </a:ext>
            </a:extLst>
          </p:cNvPr>
          <p:cNvSpPr txBox="1"/>
          <p:nvPr/>
        </p:nvSpPr>
        <p:spPr>
          <a:xfrm>
            <a:off x="10283483" y="1137232"/>
            <a:ext cx="184731" cy="369332"/>
          </a:xfrm>
          <a:prstGeom prst="rect">
            <a:avLst/>
          </a:prstGeom>
          <a:noFill/>
        </p:spPr>
        <p:txBody>
          <a:bodyPr wrap="none" rtlCol="0">
            <a:spAutoFit/>
          </a:bodyPr>
          <a:lstStyle/>
          <a:p>
            <a:endParaRPr lang="en-US" dirty="0"/>
          </a:p>
        </p:txBody>
      </p:sp>
      <p:sp>
        <p:nvSpPr>
          <p:cNvPr id="12" name="TextBox 11">
            <a:extLst>
              <a:ext uri="{FF2B5EF4-FFF2-40B4-BE49-F238E27FC236}">
                <a16:creationId xmlns:a16="http://schemas.microsoft.com/office/drawing/2014/main" id="{7B4A4A56-804B-E84B-9C68-3B3A7AB0B259}"/>
              </a:ext>
            </a:extLst>
          </p:cNvPr>
          <p:cNvSpPr txBox="1"/>
          <p:nvPr/>
        </p:nvSpPr>
        <p:spPr>
          <a:xfrm>
            <a:off x="474536" y="2142072"/>
            <a:ext cx="5036234" cy="1077218"/>
          </a:xfrm>
          <a:prstGeom prst="rect">
            <a:avLst/>
          </a:prstGeom>
          <a:noFill/>
          <a:ln w="38100">
            <a:solidFill>
              <a:srgbClr val="C00000"/>
            </a:solidFill>
          </a:ln>
        </p:spPr>
        <p:txBody>
          <a:bodyPr wrap="square" rtlCol="0">
            <a:spAutoFit/>
          </a:bodyPr>
          <a:lstStyle/>
          <a:p>
            <a:pPr algn="ctr"/>
            <a:r>
              <a:rPr lang="en-US" sz="2200" b="1" dirty="0"/>
              <a:t>34 Technical Experts </a:t>
            </a:r>
          </a:p>
          <a:p>
            <a:pPr algn="ctr"/>
            <a:r>
              <a:rPr lang="en-US" sz="2000" b="1" dirty="0"/>
              <a:t>Nominated by governments, EB sets </a:t>
            </a:r>
            <a:br>
              <a:rPr lang="en-US" sz="2000" b="1" dirty="0"/>
            </a:br>
            <a:r>
              <a:rPr lang="en-US" sz="2000" b="1" dirty="0"/>
              <a:t>agenda &amp; overseas implementation.</a:t>
            </a:r>
          </a:p>
        </p:txBody>
      </p:sp>
      <p:cxnSp>
        <p:nvCxnSpPr>
          <p:cNvPr id="15" name="Straight Arrow Connector 14">
            <a:extLst>
              <a:ext uri="{FF2B5EF4-FFF2-40B4-BE49-F238E27FC236}">
                <a16:creationId xmlns:a16="http://schemas.microsoft.com/office/drawing/2014/main" id="{DD245C21-92AA-CC4D-8AA9-7DCE52512C62}"/>
              </a:ext>
            </a:extLst>
          </p:cNvPr>
          <p:cNvCxnSpPr>
            <a:cxnSpLocks/>
          </p:cNvCxnSpPr>
          <p:nvPr/>
        </p:nvCxnSpPr>
        <p:spPr>
          <a:xfrm>
            <a:off x="5510770" y="2679609"/>
            <a:ext cx="327322" cy="0"/>
          </a:xfrm>
          <a:prstGeom prst="straightConnector1">
            <a:avLst/>
          </a:prstGeom>
          <a:ln w="508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34F1111C-E82C-0E41-BCE9-B96F5BC5EA39}"/>
              </a:ext>
            </a:extLst>
          </p:cNvPr>
          <p:cNvSpPr txBox="1"/>
          <p:nvPr/>
        </p:nvSpPr>
        <p:spPr>
          <a:xfrm>
            <a:off x="9129932" y="3429000"/>
            <a:ext cx="2813540" cy="1015663"/>
          </a:xfrm>
          <a:prstGeom prst="rect">
            <a:avLst/>
          </a:prstGeom>
          <a:noFill/>
          <a:ln w="38100">
            <a:solidFill>
              <a:srgbClr val="C00000"/>
            </a:solidFill>
          </a:ln>
        </p:spPr>
        <p:txBody>
          <a:bodyPr wrap="square" rtlCol="0">
            <a:spAutoFit/>
          </a:bodyPr>
          <a:lstStyle/>
          <a:p>
            <a:pPr algn="ctr"/>
            <a:r>
              <a:rPr lang="en-US" sz="2000" b="1" dirty="0"/>
              <a:t>Provides guidance &amp; support to national Ministries of Health</a:t>
            </a:r>
          </a:p>
        </p:txBody>
      </p:sp>
      <p:cxnSp>
        <p:nvCxnSpPr>
          <p:cNvPr id="22" name="Straight Arrow Connector 21">
            <a:extLst>
              <a:ext uri="{FF2B5EF4-FFF2-40B4-BE49-F238E27FC236}">
                <a16:creationId xmlns:a16="http://schemas.microsoft.com/office/drawing/2014/main" id="{07A7D5D5-4F42-1A49-9C40-D4EFAB0F2A15}"/>
              </a:ext>
            </a:extLst>
          </p:cNvPr>
          <p:cNvCxnSpPr>
            <a:cxnSpLocks/>
          </p:cNvCxnSpPr>
          <p:nvPr/>
        </p:nvCxnSpPr>
        <p:spPr>
          <a:xfrm flipH="1">
            <a:off x="8637563" y="3888090"/>
            <a:ext cx="492368" cy="84407"/>
          </a:xfrm>
          <a:prstGeom prst="straightConnector1">
            <a:avLst/>
          </a:prstGeom>
          <a:ln w="508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6D226528-D8DA-564A-9D0B-AB4BE2F3BFA8}"/>
              </a:ext>
            </a:extLst>
          </p:cNvPr>
          <p:cNvSpPr txBox="1"/>
          <p:nvPr/>
        </p:nvSpPr>
        <p:spPr>
          <a:xfrm>
            <a:off x="1083211" y="4678681"/>
            <a:ext cx="2982352" cy="1569660"/>
          </a:xfrm>
          <a:prstGeom prst="rect">
            <a:avLst/>
          </a:prstGeom>
          <a:noFill/>
          <a:ln w="38100">
            <a:solidFill>
              <a:srgbClr val="C00000"/>
            </a:solidFill>
          </a:ln>
        </p:spPr>
        <p:txBody>
          <a:bodyPr wrap="square" rtlCol="0">
            <a:spAutoFit/>
          </a:bodyPr>
          <a:lstStyle/>
          <a:p>
            <a:pPr algn="ctr"/>
            <a:r>
              <a:rPr lang="en-US" sz="2400" b="1" dirty="0"/>
              <a:t>Regional &amp; Country Offices comprise ¾ of Staff and ½ of Budget</a:t>
            </a:r>
          </a:p>
        </p:txBody>
      </p:sp>
      <p:cxnSp>
        <p:nvCxnSpPr>
          <p:cNvPr id="26" name="Straight Arrow Connector 25">
            <a:extLst>
              <a:ext uri="{FF2B5EF4-FFF2-40B4-BE49-F238E27FC236}">
                <a16:creationId xmlns:a16="http://schemas.microsoft.com/office/drawing/2014/main" id="{D8FBA791-E3AD-5F40-ADB9-7570D310716B}"/>
              </a:ext>
            </a:extLst>
          </p:cNvPr>
          <p:cNvCxnSpPr>
            <a:cxnSpLocks/>
          </p:cNvCxnSpPr>
          <p:nvPr/>
        </p:nvCxnSpPr>
        <p:spPr>
          <a:xfrm flipV="1">
            <a:off x="4107736" y="5345670"/>
            <a:ext cx="679013" cy="117842"/>
          </a:xfrm>
          <a:prstGeom prst="straightConnector1">
            <a:avLst/>
          </a:prstGeom>
          <a:ln w="508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9E1BC5B0-00F6-7C42-A6BC-C373457215B7}"/>
              </a:ext>
            </a:extLst>
          </p:cNvPr>
          <p:cNvCxnSpPr>
            <a:cxnSpLocks/>
          </p:cNvCxnSpPr>
          <p:nvPr/>
        </p:nvCxnSpPr>
        <p:spPr>
          <a:xfrm>
            <a:off x="4075867" y="5491645"/>
            <a:ext cx="710882" cy="735095"/>
          </a:xfrm>
          <a:prstGeom prst="straightConnector1">
            <a:avLst/>
          </a:prstGeom>
          <a:ln w="508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249199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9CE21A68-C5ED-1B48-BE8F-234F2BB5B041}"/>
              </a:ext>
            </a:extLst>
          </p:cNvPr>
          <p:cNvSpPr>
            <a:spLocks noGrp="1"/>
          </p:cNvSpPr>
          <p:nvPr>
            <p:ph type="title"/>
          </p:nvPr>
        </p:nvSpPr>
        <p:spPr>
          <a:xfrm>
            <a:off x="4257252" y="175086"/>
            <a:ext cx="3677496" cy="741405"/>
          </a:xfrm>
        </p:spPr>
        <p:txBody>
          <a:bodyPr>
            <a:normAutofit/>
          </a:bodyPr>
          <a:lstStyle/>
          <a:p>
            <a:pPr algn="ctr"/>
            <a:r>
              <a:rPr lang="en-US" b="1" dirty="0">
                <a:solidFill>
                  <a:srgbClr val="C00000"/>
                </a:solidFill>
              </a:rPr>
              <a:t>WHO Mandate</a:t>
            </a:r>
          </a:p>
        </p:txBody>
      </p:sp>
      <p:sp>
        <p:nvSpPr>
          <p:cNvPr id="7" name="Content Placeholder 2">
            <a:extLst>
              <a:ext uri="{FF2B5EF4-FFF2-40B4-BE49-F238E27FC236}">
                <a16:creationId xmlns:a16="http://schemas.microsoft.com/office/drawing/2014/main" id="{AB70B2A9-2C4F-3C49-8887-C30CC618EC61}"/>
              </a:ext>
            </a:extLst>
          </p:cNvPr>
          <p:cNvSpPr txBox="1">
            <a:spLocks/>
          </p:cNvSpPr>
          <p:nvPr/>
        </p:nvSpPr>
        <p:spPr>
          <a:xfrm>
            <a:off x="1169413" y="1235675"/>
            <a:ext cx="10661516" cy="5291734"/>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r>
              <a:rPr lang="en-US" sz="2800" b="1" dirty="0">
                <a:solidFill>
                  <a:srgbClr val="C00000"/>
                </a:solidFill>
              </a:rPr>
              <a:t>Assemble Expertise </a:t>
            </a:r>
            <a:r>
              <a:rPr lang="en-US" sz="2800" dirty="0">
                <a:solidFill>
                  <a:schemeClr val="tx1"/>
                </a:solidFill>
              </a:rPr>
              <a:t>– </a:t>
            </a:r>
            <a:r>
              <a:rPr lang="en-US" sz="2800" dirty="0">
                <a:solidFill>
                  <a:schemeClr val="tx1"/>
                </a:solidFill>
                <a:sym typeface="Wingdings" pitchFamily="2" charset="2"/>
              </a:rPr>
              <a:t>Global hub for gathering, analyzing, and disseminating health data and advice.</a:t>
            </a:r>
          </a:p>
          <a:p>
            <a:r>
              <a:rPr lang="en-US" sz="2800" b="1" dirty="0">
                <a:solidFill>
                  <a:srgbClr val="C00000"/>
                </a:solidFill>
              </a:rPr>
              <a:t>Set Agenda/Focus International Attention </a:t>
            </a:r>
            <a:r>
              <a:rPr lang="en-US" sz="2800" dirty="0">
                <a:solidFill>
                  <a:schemeClr val="tx1"/>
                </a:solidFill>
              </a:rPr>
              <a:t>– (e.g. importance of female education for health &amp; health care as a human right) and alert members of Public Health Emergencies of International Concern (PHEICs) </a:t>
            </a:r>
          </a:p>
          <a:p>
            <a:r>
              <a:rPr lang="en-US" sz="2800" b="1" dirty="0">
                <a:solidFill>
                  <a:srgbClr val="C00000"/>
                </a:solidFill>
              </a:rPr>
              <a:t>Coordinate &amp; Convene </a:t>
            </a:r>
            <a:r>
              <a:rPr lang="en-US" sz="2800" dirty="0">
                <a:solidFill>
                  <a:schemeClr val="tx1"/>
                </a:solidFill>
              </a:rPr>
              <a:t>– Bringing governments, civil society, philanthropists, and others together to shape policy &amp; act in concert</a:t>
            </a:r>
          </a:p>
          <a:p>
            <a:r>
              <a:rPr lang="en-US" sz="2800" b="1" dirty="0">
                <a:solidFill>
                  <a:srgbClr val="C00000"/>
                </a:solidFill>
              </a:rPr>
              <a:t>Political Forum </a:t>
            </a:r>
            <a:r>
              <a:rPr lang="en-US" sz="2800" dirty="0">
                <a:solidFill>
                  <a:schemeClr val="tx1"/>
                </a:solidFill>
              </a:rPr>
              <a:t>– As governments seek to advance their interests (e.g. Ebola in Africa)</a:t>
            </a:r>
          </a:p>
        </p:txBody>
      </p:sp>
    </p:spTree>
    <p:extLst>
      <p:ext uri="{BB962C8B-B14F-4D97-AF65-F5344CB8AC3E}">
        <p14:creationId xmlns:p14="http://schemas.microsoft.com/office/powerpoint/2010/main" val="1914015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E3647A-71A7-214F-9D64-5FE80D6AAF6C}"/>
              </a:ext>
            </a:extLst>
          </p:cNvPr>
          <p:cNvSpPr>
            <a:spLocks noGrp="1"/>
          </p:cNvSpPr>
          <p:nvPr>
            <p:ph type="title"/>
          </p:nvPr>
        </p:nvSpPr>
        <p:spPr>
          <a:xfrm>
            <a:off x="3116919" y="264089"/>
            <a:ext cx="7258929" cy="1057809"/>
          </a:xfrm>
        </p:spPr>
        <p:txBody>
          <a:bodyPr>
            <a:noAutofit/>
          </a:bodyPr>
          <a:lstStyle/>
          <a:p>
            <a:pPr algn="ctr"/>
            <a:r>
              <a:rPr lang="en-US" b="1" dirty="0">
                <a:solidFill>
                  <a:srgbClr val="C00000"/>
                </a:solidFill>
              </a:rPr>
              <a:t>WHO Budget for 2021 = $2.4 </a:t>
            </a:r>
            <a:r>
              <a:rPr lang="en-US" b="1" dirty="0" err="1">
                <a:solidFill>
                  <a:srgbClr val="C00000"/>
                </a:solidFill>
              </a:rPr>
              <a:t>bil</a:t>
            </a:r>
            <a:r>
              <a:rPr lang="en-US" b="1" dirty="0">
                <a:solidFill>
                  <a:srgbClr val="C00000"/>
                </a:solidFill>
              </a:rPr>
              <a:t> </a:t>
            </a:r>
            <a:br>
              <a:rPr lang="en-US" b="1" dirty="0">
                <a:solidFill>
                  <a:srgbClr val="C00000"/>
                </a:solidFill>
              </a:rPr>
            </a:br>
            <a:r>
              <a:rPr lang="en-US" sz="3200" b="1" dirty="0">
                <a:solidFill>
                  <a:srgbClr val="C00000"/>
                </a:solidFill>
              </a:rPr>
              <a:t>(UW Medicine 2021 Budget = $5 </a:t>
            </a:r>
            <a:r>
              <a:rPr lang="en-US" sz="3200" b="1" dirty="0" err="1">
                <a:solidFill>
                  <a:srgbClr val="C00000"/>
                </a:solidFill>
              </a:rPr>
              <a:t>bil</a:t>
            </a:r>
            <a:r>
              <a:rPr lang="en-US" sz="3200" b="1" dirty="0">
                <a:solidFill>
                  <a:srgbClr val="C00000"/>
                </a:solidFill>
              </a:rPr>
              <a:t>) </a:t>
            </a:r>
          </a:p>
        </p:txBody>
      </p:sp>
      <p:graphicFrame>
        <p:nvGraphicFramePr>
          <p:cNvPr id="7" name="Content Placeholder 6">
            <a:extLst>
              <a:ext uri="{FF2B5EF4-FFF2-40B4-BE49-F238E27FC236}">
                <a16:creationId xmlns:a16="http://schemas.microsoft.com/office/drawing/2014/main" id="{8946C1E7-6D2F-C74B-A348-8010DA630E0F}"/>
              </a:ext>
            </a:extLst>
          </p:cNvPr>
          <p:cNvGraphicFramePr>
            <a:graphicFrameLocks noGrp="1"/>
          </p:cNvGraphicFramePr>
          <p:nvPr>
            <p:ph idx="1"/>
            <p:extLst>
              <p:ext uri="{D42A27DB-BD31-4B8C-83A1-F6EECF244321}">
                <p14:modId xmlns:p14="http://schemas.microsoft.com/office/powerpoint/2010/main" val="685496382"/>
              </p:ext>
            </p:extLst>
          </p:nvPr>
        </p:nvGraphicFramePr>
        <p:xfrm>
          <a:off x="1723786" y="1322363"/>
          <a:ext cx="9955237" cy="553049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TextBox 10">
            <a:extLst>
              <a:ext uri="{FF2B5EF4-FFF2-40B4-BE49-F238E27FC236}">
                <a16:creationId xmlns:a16="http://schemas.microsoft.com/office/drawing/2014/main" id="{BAEB8F0E-7DAD-864B-B109-3BD577B6D9AB}"/>
              </a:ext>
            </a:extLst>
          </p:cNvPr>
          <p:cNvSpPr txBox="1"/>
          <p:nvPr/>
        </p:nvSpPr>
        <p:spPr>
          <a:xfrm>
            <a:off x="10283483" y="1137232"/>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1358395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9CE21A68-C5ED-1B48-BE8F-234F2BB5B041}"/>
              </a:ext>
            </a:extLst>
          </p:cNvPr>
          <p:cNvSpPr>
            <a:spLocks noGrp="1"/>
          </p:cNvSpPr>
          <p:nvPr>
            <p:ph type="title"/>
          </p:nvPr>
        </p:nvSpPr>
        <p:spPr>
          <a:xfrm>
            <a:off x="1549387" y="222049"/>
            <a:ext cx="10384508" cy="720486"/>
          </a:xfrm>
        </p:spPr>
        <p:txBody>
          <a:bodyPr>
            <a:noAutofit/>
          </a:bodyPr>
          <a:lstStyle/>
          <a:p>
            <a:pPr algn="ctr"/>
            <a:r>
              <a:rPr lang="en-US" sz="3200" b="1" dirty="0">
                <a:solidFill>
                  <a:srgbClr val="C00000"/>
                </a:solidFill>
              </a:rPr>
              <a:t>Lessons from SARS Outbreak</a:t>
            </a:r>
          </a:p>
        </p:txBody>
      </p:sp>
      <p:sp>
        <p:nvSpPr>
          <p:cNvPr id="7" name="Content Placeholder 2">
            <a:extLst>
              <a:ext uri="{FF2B5EF4-FFF2-40B4-BE49-F238E27FC236}">
                <a16:creationId xmlns:a16="http://schemas.microsoft.com/office/drawing/2014/main" id="{AB70B2A9-2C4F-3C49-8887-C30CC618EC61}"/>
              </a:ext>
            </a:extLst>
          </p:cNvPr>
          <p:cNvSpPr txBox="1">
            <a:spLocks/>
          </p:cNvSpPr>
          <p:nvPr/>
        </p:nvSpPr>
        <p:spPr>
          <a:xfrm>
            <a:off x="1306856" y="942535"/>
            <a:ext cx="10627039" cy="550627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r>
              <a:rPr lang="en-US" sz="2600" b="1" dirty="0">
                <a:solidFill>
                  <a:srgbClr val="C00000"/>
                </a:solidFill>
                <a:sym typeface="Wingdings" pitchFamily="2" charset="2"/>
              </a:rPr>
              <a:t>2003</a:t>
            </a:r>
            <a:r>
              <a:rPr lang="en-US" sz="2600" dirty="0">
                <a:solidFill>
                  <a:schemeClr val="tx1"/>
                </a:solidFill>
                <a:sym typeface="Wingdings" pitchFamily="2" charset="2"/>
              </a:rPr>
              <a:t> – As unofficial news of a new contagion was killing people in China, Chinese government issued denials of information and access.  Despite WHO authority limited by International Health Regulations (IHR) to cholera, plague, and yellow fever, WHO leaders launched a “naming and shaming” campaign to force China to own up.</a:t>
            </a:r>
          </a:p>
          <a:p>
            <a:r>
              <a:rPr lang="en-US" sz="2600" b="1" dirty="0">
                <a:solidFill>
                  <a:srgbClr val="C00000"/>
                </a:solidFill>
                <a:sym typeface="Wingdings" pitchFamily="2" charset="2"/>
              </a:rPr>
              <a:t>2005 </a:t>
            </a:r>
            <a:r>
              <a:rPr lang="en-US" sz="2600" dirty="0">
                <a:solidFill>
                  <a:schemeClr val="tx1"/>
                </a:solidFill>
                <a:sym typeface="Wingdings" pitchFamily="2" charset="2"/>
              </a:rPr>
              <a:t>– IHRs amended to authorize such “SARS shaming” when governments are non-compliant, yet avoid unnecessary interference with international traffic and trade</a:t>
            </a:r>
          </a:p>
          <a:p>
            <a:r>
              <a:rPr lang="en-US" sz="2600" b="1" dirty="0">
                <a:solidFill>
                  <a:srgbClr val="C00000"/>
                </a:solidFill>
                <a:sym typeface="Wingdings" pitchFamily="2" charset="2"/>
              </a:rPr>
              <a:t>PHEICs ISSUED 6 times</a:t>
            </a:r>
            <a:r>
              <a:rPr lang="en-US" sz="2600" dirty="0">
                <a:solidFill>
                  <a:schemeClr val="tx1"/>
                </a:solidFill>
                <a:sym typeface="Wingdings" pitchFamily="2" charset="2"/>
              </a:rPr>
              <a:t>:</a:t>
            </a:r>
          </a:p>
          <a:p>
            <a:pPr marL="361950" indent="0">
              <a:buNone/>
            </a:pPr>
            <a:r>
              <a:rPr lang="en-US" sz="2600" b="1" dirty="0">
                <a:solidFill>
                  <a:srgbClr val="C00000"/>
                </a:solidFill>
                <a:sym typeface="Wingdings" pitchFamily="2" charset="2"/>
              </a:rPr>
              <a:t>☞</a:t>
            </a:r>
            <a:r>
              <a:rPr lang="en-US" sz="2600" dirty="0">
                <a:solidFill>
                  <a:srgbClr val="C00000"/>
                </a:solidFill>
                <a:sym typeface="Wingdings" pitchFamily="2" charset="2"/>
              </a:rPr>
              <a:t> </a:t>
            </a:r>
            <a:r>
              <a:rPr lang="en-US" sz="2600" dirty="0">
                <a:solidFill>
                  <a:schemeClr val="tx1"/>
                </a:solidFill>
                <a:sym typeface="Wingdings" pitchFamily="2" charset="2"/>
              </a:rPr>
              <a:t>2009 – H1N1			</a:t>
            </a:r>
            <a:r>
              <a:rPr lang="en-US" sz="2600" b="1" dirty="0">
                <a:solidFill>
                  <a:srgbClr val="C00000"/>
                </a:solidFill>
                <a:sym typeface="Wingdings" pitchFamily="2" charset="2"/>
              </a:rPr>
              <a:t>☞</a:t>
            </a:r>
            <a:r>
              <a:rPr lang="en-US" sz="2600" dirty="0">
                <a:solidFill>
                  <a:srgbClr val="C00000"/>
                </a:solidFill>
                <a:sym typeface="Wingdings" pitchFamily="2" charset="2"/>
              </a:rPr>
              <a:t> </a:t>
            </a:r>
            <a:r>
              <a:rPr lang="en-US" sz="2600" dirty="0">
                <a:solidFill>
                  <a:schemeClr val="tx1"/>
                </a:solidFill>
                <a:sym typeface="Wingdings" pitchFamily="2" charset="2"/>
              </a:rPr>
              <a:t>2014 – Polio		</a:t>
            </a:r>
            <a:r>
              <a:rPr lang="en-US" sz="2600" b="1" dirty="0">
                <a:solidFill>
                  <a:srgbClr val="C00000"/>
                </a:solidFill>
                <a:sym typeface="Wingdings" pitchFamily="2" charset="2"/>
              </a:rPr>
              <a:t> 	☞ </a:t>
            </a:r>
            <a:r>
              <a:rPr lang="en-US" sz="2600" dirty="0">
                <a:solidFill>
                  <a:schemeClr val="tx1"/>
                </a:solidFill>
                <a:sym typeface="Wingdings" pitchFamily="2" charset="2"/>
              </a:rPr>
              <a:t>2014 – Ebola</a:t>
            </a:r>
          </a:p>
          <a:p>
            <a:pPr marL="361950" indent="0">
              <a:buNone/>
            </a:pPr>
            <a:r>
              <a:rPr lang="en-US" sz="2600" dirty="0">
                <a:solidFill>
                  <a:schemeClr val="tx1"/>
                </a:solidFill>
                <a:sym typeface="Wingdings" pitchFamily="2" charset="2"/>
              </a:rPr>
              <a:t>		</a:t>
            </a:r>
            <a:r>
              <a:rPr lang="en-US" sz="2600" b="1" dirty="0">
                <a:solidFill>
                  <a:srgbClr val="C00000"/>
                </a:solidFill>
                <a:sym typeface="Wingdings" pitchFamily="2" charset="2"/>
              </a:rPr>
              <a:t> ☞ </a:t>
            </a:r>
            <a:r>
              <a:rPr lang="en-US" sz="2600" dirty="0">
                <a:solidFill>
                  <a:schemeClr val="tx1"/>
                </a:solidFill>
                <a:sym typeface="Wingdings" pitchFamily="2" charset="2"/>
              </a:rPr>
              <a:t>2015 – Zika	</a:t>
            </a:r>
            <a:r>
              <a:rPr lang="en-US" sz="2600" b="1" dirty="0">
                <a:solidFill>
                  <a:srgbClr val="C00000"/>
                </a:solidFill>
                <a:sym typeface="Wingdings" pitchFamily="2" charset="2"/>
              </a:rPr>
              <a:t>		 ☞ </a:t>
            </a:r>
            <a:r>
              <a:rPr lang="en-US" sz="2600" dirty="0">
                <a:solidFill>
                  <a:schemeClr val="tx1"/>
                </a:solidFill>
                <a:sym typeface="Wingdings" pitchFamily="2" charset="2"/>
              </a:rPr>
              <a:t>2018 – Ebola</a:t>
            </a:r>
            <a:r>
              <a:rPr lang="en-US" sz="2600" b="1" dirty="0">
                <a:solidFill>
                  <a:srgbClr val="C00000"/>
                </a:solidFill>
                <a:sym typeface="Wingdings" pitchFamily="2" charset="2"/>
              </a:rPr>
              <a:t>			 ☞ </a:t>
            </a:r>
            <a:r>
              <a:rPr lang="en-US" sz="2600" dirty="0">
                <a:solidFill>
                  <a:schemeClr val="tx1"/>
                </a:solidFill>
                <a:sym typeface="Wingdings" pitchFamily="2" charset="2"/>
              </a:rPr>
              <a:t>2020 - COVID</a:t>
            </a:r>
            <a:endParaRPr lang="en-US" sz="2600" dirty="0">
              <a:solidFill>
                <a:schemeClr val="tx1"/>
              </a:solidFill>
            </a:endParaRPr>
          </a:p>
          <a:p>
            <a:pPr marL="361950" indent="0">
              <a:buNone/>
            </a:pPr>
            <a:endParaRPr lang="en-US" sz="2600" dirty="0">
              <a:solidFill>
                <a:srgbClr val="C00000"/>
              </a:solidFill>
            </a:endParaRPr>
          </a:p>
        </p:txBody>
      </p:sp>
    </p:spTree>
    <p:extLst>
      <p:ext uri="{BB962C8B-B14F-4D97-AF65-F5344CB8AC3E}">
        <p14:creationId xmlns:p14="http://schemas.microsoft.com/office/powerpoint/2010/main" val="1380137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a:extLst>
              <a:ext uri="{FF2B5EF4-FFF2-40B4-BE49-F238E27FC236}">
                <a16:creationId xmlns:a16="http://schemas.microsoft.com/office/drawing/2014/main" id="{AB70B2A9-2C4F-3C49-8887-C30CC618EC61}"/>
              </a:ext>
            </a:extLst>
          </p:cNvPr>
          <p:cNvSpPr txBox="1">
            <a:spLocks/>
          </p:cNvSpPr>
          <p:nvPr/>
        </p:nvSpPr>
        <p:spPr>
          <a:xfrm>
            <a:off x="1119652" y="1398933"/>
            <a:ext cx="10963141" cy="5251249"/>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buNone/>
            </a:pPr>
            <a:endParaRPr lang="en-US" sz="2800" dirty="0">
              <a:solidFill>
                <a:srgbClr val="C00000"/>
              </a:solidFill>
            </a:endParaRPr>
          </a:p>
        </p:txBody>
      </p:sp>
      <p:pic>
        <p:nvPicPr>
          <p:cNvPr id="16" name="Picture 15">
            <a:extLst>
              <a:ext uri="{FF2B5EF4-FFF2-40B4-BE49-F238E27FC236}">
                <a16:creationId xmlns:a16="http://schemas.microsoft.com/office/drawing/2014/main" id="{E11E2E28-999E-D649-838E-BCD6E2E99BB8}"/>
              </a:ext>
            </a:extLst>
          </p:cNvPr>
          <p:cNvPicPr>
            <a:picLocks noChangeAspect="1"/>
          </p:cNvPicPr>
          <p:nvPr/>
        </p:nvPicPr>
        <p:blipFill>
          <a:blip r:embed="rId2"/>
          <a:stretch>
            <a:fillRect/>
          </a:stretch>
        </p:blipFill>
        <p:spPr>
          <a:xfrm>
            <a:off x="109207" y="35970"/>
            <a:ext cx="12080551" cy="7765366"/>
          </a:xfrm>
          <a:prstGeom prst="rect">
            <a:avLst/>
          </a:prstGeom>
          <a:effectLst>
            <a:reflection stA="11000" endPos="65000" dist="50800" dir="5400000" sy="-100000" algn="bl" rotWithShape="0"/>
          </a:effectLst>
        </p:spPr>
      </p:pic>
      <p:sp>
        <p:nvSpPr>
          <p:cNvPr id="17" name="TextBox 16">
            <a:extLst>
              <a:ext uri="{FF2B5EF4-FFF2-40B4-BE49-F238E27FC236}">
                <a16:creationId xmlns:a16="http://schemas.microsoft.com/office/drawing/2014/main" id="{61EB50CE-373E-BE47-AE97-4814B34CE038}"/>
              </a:ext>
            </a:extLst>
          </p:cNvPr>
          <p:cNvSpPr txBox="1"/>
          <p:nvPr/>
        </p:nvSpPr>
        <p:spPr>
          <a:xfrm>
            <a:off x="182880" y="562708"/>
            <a:ext cx="4178105" cy="646331"/>
          </a:xfrm>
          <a:prstGeom prst="rect">
            <a:avLst/>
          </a:prstGeom>
          <a:noFill/>
          <a:ln w="50800">
            <a:solidFill>
              <a:schemeClr val="accent1">
                <a:shade val="90000"/>
              </a:schemeClr>
            </a:solidFill>
          </a:ln>
        </p:spPr>
        <p:txBody>
          <a:bodyPr wrap="square" rtlCol="0">
            <a:spAutoFit/>
          </a:bodyPr>
          <a:lstStyle/>
          <a:p>
            <a:r>
              <a:rPr lang="en-US" b="1" dirty="0">
                <a:solidFill>
                  <a:srgbClr val="C00000"/>
                </a:solidFill>
              </a:rPr>
              <a:t>Dec 31 </a:t>
            </a:r>
            <a:r>
              <a:rPr lang="en-US" dirty="0"/>
              <a:t>– WHO receives unofficial reports &amp; requests info from China</a:t>
            </a:r>
          </a:p>
        </p:txBody>
      </p:sp>
      <p:sp>
        <p:nvSpPr>
          <p:cNvPr id="18" name="TextBox 17">
            <a:extLst>
              <a:ext uri="{FF2B5EF4-FFF2-40B4-BE49-F238E27FC236}">
                <a16:creationId xmlns:a16="http://schemas.microsoft.com/office/drawing/2014/main" id="{892747F9-AFDE-6642-A93D-F183D746BC15}"/>
              </a:ext>
            </a:extLst>
          </p:cNvPr>
          <p:cNvSpPr txBox="1"/>
          <p:nvPr/>
        </p:nvSpPr>
        <p:spPr>
          <a:xfrm>
            <a:off x="4956517" y="562706"/>
            <a:ext cx="3040965" cy="646331"/>
          </a:xfrm>
          <a:prstGeom prst="rect">
            <a:avLst/>
          </a:prstGeom>
          <a:noFill/>
          <a:ln w="50800">
            <a:solidFill>
              <a:schemeClr val="accent1">
                <a:shade val="90000"/>
              </a:schemeClr>
            </a:solidFill>
          </a:ln>
        </p:spPr>
        <p:txBody>
          <a:bodyPr wrap="square" rtlCol="0">
            <a:spAutoFit/>
          </a:bodyPr>
          <a:lstStyle/>
          <a:p>
            <a:r>
              <a:rPr lang="en-US" b="1" dirty="0">
                <a:solidFill>
                  <a:srgbClr val="C00000"/>
                </a:solidFill>
              </a:rPr>
              <a:t>Jan 3 </a:t>
            </a:r>
            <a:r>
              <a:rPr lang="en-US" dirty="0"/>
              <a:t>– China officially notifies WHO of outbreak</a:t>
            </a:r>
          </a:p>
        </p:txBody>
      </p:sp>
      <p:sp>
        <p:nvSpPr>
          <p:cNvPr id="19" name="TextBox 18">
            <a:extLst>
              <a:ext uri="{FF2B5EF4-FFF2-40B4-BE49-F238E27FC236}">
                <a16:creationId xmlns:a16="http://schemas.microsoft.com/office/drawing/2014/main" id="{D72423A5-DC51-DE43-85A5-2065D5BE4C71}"/>
              </a:ext>
            </a:extLst>
          </p:cNvPr>
          <p:cNvSpPr txBox="1"/>
          <p:nvPr/>
        </p:nvSpPr>
        <p:spPr>
          <a:xfrm>
            <a:off x="8593015" y="562706"/>
            <a:ext cx="3040965" cy="646331"/>
          </a:xfrm>
          <a:prstGeom prst="rect">
            <a:avLst/>
          </a:prstGeom>
          <a:noFill/>
          <a:ln w="50800">
            <a:solidFill>
              <a:schemeClr val="accent1">
                <a:shade val="90000"/>
              </a:schemeClr>
            </a:solidFill>
          </a:ln>
        </p:spPr>
        <p:txBody>
          <a:bodyPr wrap="square" rtlCol="0">
            <a:spAutoFit/>
          </a:bodyPr>
          <a:lstStyle/>
          <a:p>
            <a:r>
              <a:rPr lang="en-US" b="1" dirty="0">
                <a:solidFill>
                  <a:srgbClr val="C00000"/>
                </a:solidFill>
              </a:rPr>
              <a:t>Jan 9 </a:t>
            </a:r>
            <a:r>
              <a:rPr lang="en-US" dirty="0"/>
              <a:t>– WHO &amp; China agree this is a new virus</a:t>
            </a:r>
          </a:p>
        </p:txBody>
      </p:sp>
      <p:sp>
        <p:nvSpPr>
          <p:cNvPr id="24" name="TextBox 23">
            <a:extLst>
              <a:ext uri="{FF2B5EF4-FFF2-40B4-BE49-F238E27FC236}">
                <a16:creationId xmlns:a16="http://schemas.microsoft.com/office/drawing/2014/main" id="{93EBA373-91E1-9844-82E5-D77A0716CEA2}"/>
              </a:ext>
            </a:extLst>
          </p:cNvPr>
          <p:cNvSpPr txBox="1"/>
          <p:nvPr/>
        </p:nvSpPr>
        <p:spPr>
          <a:xfrm>
            <a:off x="586157" y="3197881"/>
            <a:ext cx="2719754" cy="646331"/>
          </a:xfrm>
          <a:prstGeom prst="rect">
            <a:avLst/>
          </a:prstGeom>
          <a:noFill/>
          <a:ln w="50800">
            <a:solidFill>
              <a:schemeClr val="accent1">
                <a:shade val="90000"/>
              </a:schemeClr>
            </a:solidFill>
          </a:ln>
        </p:spPr>
        <p:txBody>
          <a:bodyPr wrap="square" rtlCol="0">
            <a:spAutoFit/>
          </a:bodyPr>
          <a:lstStyle/>
          <a:p>
            <a:r>
              <a:rPr lang="en-US" b="1" dirty="0">
                <a:solidFill>
                  <a:srgbClr val="C00000"/>
                </a:solidFill>
              </a:rPr>
              <a:t>Jan 12 </a:t>
            </a:r>
            <a:r>
              <a:rPr lang="en-US" dirty="0"/>
              <a:t>– China shares genome with WHO</a:t>
            </a:r>
          </a:p>
        </p:txBody>
      </p:sp>
      <p:sp>
        <p:nvSpPr>
          <p:cNvPr id="26" name="Oval 25">
            <a:extLst>
              <a:ext uri="{FF2B5EF4-FFF2-40B4-BE49-F238E27FC236}">
                <a16:creationId xmlns:a16="http://schemas.microsoft.com/office/drawing/2014/main" id="{853FFADC-0FFC-A44D-82B2-02280F459353}"/>
              </a:ext>
            </a:extLst>
          </p:cNvPr>
          <p:cNvSpPr/>
          <p:nvPr/>
        </p:nvSpPr>
        <p:spPr>
          <a:xfrm>
            <a:off x="2532186" y="1730325"/>
            <a:ext cx="1969476" cy="1167619"/>
          </a:xfrm>
          <a:prstGeom prst="ellipse">
            <a:avLst/>
          </a:prstGeom>
          <a:solidFill>
            <a:schemeClr val="accent1">
              <a:alpha val="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a:extLst>
              <a:ext uri="{FF2B5EF4-FFF2-40B4-BE49-F238E27FC236}">
                <a16:creationId xmlns:a16="http://schemas.microsoft.com/office/drawing/2014/main" id="{3A21582C-6B01-B34E-8763-8AFB95DB8F9C}"/>
              </a:ext>
            </a:extLst>
          </p:cNvPr>
          <p:cNvSpPr txBox="1"/>
          <p:nvPr/>
        </p:nvSpPr>
        <p:spPr>
          <a:xfrm>
            <a:off x="3516924" y="3197882"/>
            <a:ext cx="1969476" cy="646331"/>
          </a:xfrm>
          <a:prstGeom prst="rect">
            <a:avLst/>
          </a:prstGeom>
          <a:noFill/>
          <a:ln w="50800">
            <a:solidFill>
              <a:schemeClr val="accent1">
                <a:shade val="90000"/>
              </a:schemeClr>
            </a:solidFill>
          </a:ln>
        </p:spPr>
        <p:txBody>
          <a:bodyPr wrap="square" rtlCol="0">
            <a:spAutoFit/>
          </a:bodyPr>
          <a:lstStyle/>
          <a:p>
            <a:r>
              <a:rPr lang="en-US" b="1" dirty="0">
                <a:solidFill>
                  <a:srgbClr val="C00000"/>
                </a:solidFill>
              </a:rPr>
              <a:t>Jan 28 </a:t>
            </a:r>
            <a:r>
              <a:rPr lang="en-US" dirty="0"/>
              <a:t>– Tedros flies to China</a:t>
            </a:r>
          </a:p>
        </p:txBody>
      </p:sp>
    </p:spTree>
    <p:extLst>
      <p:ext uri="{BB962C8B-B14F-4D97-AF65-F5344CB8AC3E}">
        <p14:creationId xmlns:p14="http://schemas.microsoft.com/office/powerpoint/2010/main" val="42174377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9CE21A68-C5ED-1B48-BE8F-234F2BB5B041}"/>
              </a:ext>
            </a:extLst>
          </p:cNvPr>
          <p:cNvSpPr>
            <a:spLocks noGrp="1"/>
          </p:cNvSpPr>
          <p:nvPr>
            <p:ph type="title"/>
          </p:nvPr>
        </p:nvSpPr>
        <p:spPr>
          <a:xfrm>
            <a:off x="1408969" y="443346"/>
            <a:ext cx="10384508" cy="803187"/>
          </a:xfrm>
        </p:spPr>
        <p:txBody>
          <a:bodyPr>
            <a:noAutofit/>
          </a:bodyPr>
          <a:lstStyle/>
          <a:p>
            <a:pPr algn="ctr"/>
            <a:r>
              <a:rPr lang="en-US" b="1" dirty="0">
                <a:solidFill>
                  <a:srgbClr val="C00000"/>
                </a:solidFill>
              </a:rPr>
              <a:t>Assessment of WHO’s Covid Response</a:t>
            </a:r>
          </a:p>
        </p:txBody>
      </p:sp>
      <p:sp>
        <p:nvSpPr>
          <p:cNvPr id="7" name="Content Placeholder 2">
            <a:extLst>
              <a:ext uri="{FF2B5EF4-FFF2-40B4-BE49-F238E27FC236}">
                <a16:creationId xmlns:a16="http://schemas.microsoft.com/office/drawing/2014/main" id="{AB70B2A9-2C4F-3C49-8887-C30CC618EC61}"/>
              </a:ext>
            </a:extLst>
          </p:cNvPr>
          <p:cNvSpPr txBox="1">
            <a:spLocks/>
          </p:cNvSpPr>
          <p:nvPr/>
        </p:nvSpPr>
        <p:spPr>
          <a:xfrm>
            <a:off x="1119652" y="1163405"/>
            <a:ext cx="10892239" cy="5542195"/>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r>
              <a:rPr lang="en-US" sz="2400" b="1" dirty="0">
                <a:solidFill>
                  <a:srgbClr val="C00000"/>
                </a:solidFill>
                <a:sym typeface="Wingdings" pitchFamily="2" charset="2"/>
              </a:rPr>
              <a:t>Information Sharing </a:t>
            </a:r>
            <a:r>
              <a:rPr lang="en-US" sz="2400" dirty="0">
                <a:solidFill>
                  <a:schemeClr val="tx1"/>
                </a:solidFill>
                <a:sym typeface="Wingdings" pitchFamily="2" charset="2"/>
              </a:rPr>
              <a:t>- Data dashboard on case counts, near-daily press briefings largely appreciated</a:t>
            </a:r>
            <a:endParaRPr lang="en-US" sz="2400" b="1" dirty="0">
              <a:solidFill>
                <a:srgbClr val="C00000"/>
              </a:solidFill>
              <a:sym typeface="Wingdings" pitchFamily="2" charset="2"/>
            </a:endParaRPr>
          </a:p>
          <a:p>
            <a:r>
              <a:rPr lang="en-US" sz="2400" b="1" dirty="0">
                <a:solidFill>
                  <a:srgbClr val="C00000"/>
                </a:solidFill>
                <a:sym typeface="Wingdings" pitchFamily="2" charset="2"/>
              </a:rPr>
              <a:t>Technical Guidance </a:t>
            </a:r>
            <a:r>
              <a:rPr lang="en-US" sz="2400" dirty="0">
                <a:solidFill>
                  <a:schemeClr val="tx1"/>
                </a:solidFill>
                <a:sym typeface="Wingdings" pitchFamily="2" charset="2"/>
              </a:rPr>
              <a:t>– Mixed reviews; Experts seen as:</a:t>
            </a:r>
          </a:p>
          <a:p>
            <a:pPr marL="641350" indent="-334963"/>
            <a:r>
              <a:rPr lang="en-US" sz="2400" dirty="0">
                <a:solidFill>
                  <a:schemeClr val="tx1"/>
                </a:solidFill>
                <a:sym typeface="Wingdings" pitchFamily="2" charset="2"/>
              </a:rPr>
              <a:t>Slow in determining method of transmission</a:t>
            </a:r>
          </a:p>
          <a:p>
            <a:pPr marL="641350" indent="-334963"/>
            <a:r>
              <a:rPr lang="en-US" sz="2400" dirty="0">
                <a:solidFill>
                  <a:schemeClr val="tx1"/>
                </a:solidFill>
                <a:sym typeface="Wingdings" pitchFamily="2" charset="2"/>
              </a:rPr>
              <a:t>Slow in advising mask-wearing for fear of giving false sense of security and thus not follow social distancing &amp; washing</a:t>
            </a:r>
          </a:p>
          <a:p>
            <a:r>
              <a:rPr lang="en-US" sz="2400" b="1" dirty="0">
                <a:solidFill>
                  <a:srgbClr val="C00000"/>
                </a:solidFill>
                <a:sym typeface="Wingdings" pitchFamily="2" charset="2"/>
              </a:rPr>
              <a:t>Assistance to Global South </a:t>
            </a:r>
            <a:r>
              <a:rPr lang="en-US" sz="2400" dirty="0">
                <a:solidFill>
                  <a:schemeClr val="tx1"/>
                </a:solidFill>
                <a:sym typeface="Wingdings" pitchFamily="2" charset="2"/>
              </a:rPr>
              <a:t>– WHO appeals to members for funding for crucial medical equipment &amp; diagnostics fell far short, thus appeals to individuals </a:t>
            </a:r>
            <a:r>
              <a:rPr lang="en-US" sz="2400" b="1" dirty="0">
                <a:solidFill>
                  <a:schemeClr val="tx1"/>
                </a:solidFill>
                <a:sym typeface="Wingdings" pitchFamily="2" charset="2"/>
              </a:rPr>
              <a:t>→</a:t>
            </a:r>
            <a:r>
              <a:rPr lang="en-US" sz="2400" dirty="0">
                <a:solidFill>
                  <a:schemeClr val="tx1"/>
                </a:solidFill>
                <a:sym typeface="Wingdings" pitchFamily="2" charset="2"/>
              </a:rPr>
              <a:t> $233 mil ($55 mil from Lady Gaga)</a:t>
            </a:r>
          </a:p>
          <a:p>
            <a:r>
              <a:rPr lang="en-US" sz="2400" b="1" dirty="0">
                <a:solidFill>
                  <a:srgbClr val="C00000"/>
                </a:solidFill>
                <a:sym typeface="Wingdings" pitchFamily="2" charset="2"/>
              </a:rPr>
              <a:t>Coordination</a:t>
            </a:r>
            <a:r>
              <a:rPr lang="en-US" sz="2400" dirty="0">
                <a:solidFill>
                  <a:schemeClr val="tx1"/>
                </a:solidFill>
                <a:sym typeface="Wingdings" pitchFamily="2" charset="2"/>
              </a:rPr>
              <a:t> - Access to Covid-19 Tools Accelerator (ACT) to speed up research &amp; treatment tools; COVAX for production &amp; distribution of vaccines (pooled procurement mechanism).  Coordination requires players to be willing to be directed.</a:t>
            </a:r>
          </a:p>
        </p:txBody>
      </p:sp>
    </p:spTree>
    <p:extLst>
      <p:ext uri="{BB962C8B-B14F-4D97-AF65-F5344CB8AC3E}">
        <p14:creationId xmlns:p14="http://schemas.microsoft.com/office/powerpoint/2010/main" val="3498988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9CE21A68-C5ED-1B48-BE8F-234F2BB5B041}"/>
              </a:ext>
            </a:extLst>
          </p:cNvPr>
          <p:cNvSpPr>
            <a:spLocks noGrp="1"/>
          </p:cNvSpPr>
          <p:nvPr>
            <p:ph type="title"/>
          </p:nvPr>
        </p:nvSpPr>
        <p:spPr>
          <a:xfrm>
            <a:off x="2146114" y="296562"/>
            <a:ext cx="8480181" cy="741405"/>
          </a:xfrm>
        </p:spPr>
        <p:txBody>
          <a:bodyPr>
            <a:normAutofit/>
          </a:bodyPr>
          <a:lstStyle/>
          <a:p>
            <a:pPr algn="ctr"/>
            <a:r>
              <a:rPr lang="en-US" b="1" dirty="0">
                <a:solidFill>
                  <a:srgbClr val="C00000"/>
                </a:solidFill>
              </a:rPr>
              <a:t>Critics of the WHO Covid Response</a:t>
            </a:r>
          </a:p>
        </p:txBody>
      </p:sp>
      <p:sp>
        <p:nvSpPr>
          <p:cNvPr id="7" name="Content Placeholder 2">
            <a:extLst>
              <a:ext uri="{FF2B5EF4-FFF2-40B4-BE49-F238E27FC236}">
                <a16:creationId xmlns:a16="http://schemas.microsoft.com/office/drawing/2014/main" id="{AB70B2A9-2C4F-3C49-8887-C30CC618EC61}"/>
              </a:ext>
            </a:extLst>
          </p:cNvPr>
          <p:cNvSpPr txBox="1">
            <a:spLocks/>
          </p:cNvSpPr>
          <p:nvPr/>
        </p:nvSpPr>
        <p:spPr>
          <a:xfrm>
            <a:off x="1618378" y="1037967"/>
            <a:ext cx="10342962" cy="5375190"/>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354013">
              <a:buNone/>
            </a:pPr>
            <a:r>
              <a:rPr lang="en-US" sz="2800" b="1" dirty="0">
                <a:solidFill>
                  <a:srgbClr val="C00000"/>
                </a:solidFill>
              </a:rPr>
              <a:t>Politics of Blame </a:t>
            </a:r>
            <a:r>
              <a:rPr lang="en-US" sz="2800" dirty="0">
                <a:solidFill>
                  <a:schemeClr val="tx1"/>
                </a:solidFill>
              </a:rPr>
              <a:t>– To deflect blame for domestic failures, Donald Trump and administration allies blamed WHO:</a:t>
            </a:r>
          </a:p>
          <a:p>
            <a:pPr marL="744538" indent="-354013"/>
            <a:r>
              <a:rPr lang="en-US" sz="2800" dirty="0">
                <a:solidFill>
                  <a:schemeClr val="tx1"/>
                </a:solidFill>
              </a:rPr>
              <a:t>For failing to warn the world early enough</a:t>
            </a:r>
          </a:p>
          <a:p>
            <a:pPr marL="744538" indent="-354013"/>
            <a:r>
              <a:rPr lang="en-US" sz="2800" dirty="0">
                <a:solidFill>
                  <a:schemeClr val="tx1"/>
                </a:solidFill>
              </a:rPr>
              <a:t>And its Director-General for being too “China-centric”</a:t>
            </a:r>
          </a:p>
          <a:p>
            <a:pPr marL="0" indent="0">
              <a:buNone/>
            </a:pPr>
            <a:r>
              <a:rPr lang="en-US" sz="2800" b="1" dirty="0">
                <a:solidFill>
                  <a:srgbClr val="C00000"/>
                </a:solidFill>
              </a:rPr>
              <a:t>Expert’s Analysis</a:t>
            </a:r>
            <a:r>
              <a:rPr lang="en-US" sz="2800" dirty="0">
                <a:solidFill>
                  <a:schemeClr val="tx1"/>
                </a:solidFill>
              </a:rPr>
              <a:t> – Covid response revealed problems:</a:t>
            </a:r>
          </a:p>
          <a:p>
            <a:pPr marL="744538" indent="-390525"/>
            <a:r>
              <a:rPr lang="en-US" sz="2800" dirty="0">
                <a:solidFill>
                  <a:schemeClr val="tx1"/>
                </a:solidFill>
              </a:rPr>
              <a:t>WHO has been drained of power and resources</a:t>
            </a:r>
          </a:p>
          <a:p>
            <a:pPr marL="744538" indent="-390525"/>
            <a:r>
              <a:rPr lang="en-US" sz="2800" dirty="0">
                <a:solidFill>
                  <a:schemeClr val="tx1"/>
                </a:solidFill>
              </a:rPr>
              <a:t>Left timid and unable to exercise authority to compel China to share information or other governments to act earlier</a:t>
            </a:r>
          </a:p>
          <a:p>
            <a:pPr marL="744538" indent="-390525"/>
            <a:r>
              <a:rPr lang="en-US" sz="2800" dirty="0">
                <a:solidFill>
                  <a:schemeClr val="tx1"/>
                </a:solidFill>
              </a:rPr>
              <a:t>Member states get what they pay for/order, not what they need</a:t>
            </a:r>
          </a:p>
          <a:p>
            <a:endParaRPr lang="en-US" sz="2800" dirty="0">
              <a:solidFill>
                <a:schemeClr val="tx1"/>
              </a:solidFill>
            </a:endParaRPr>
          </a:p>
        </p:txBody>
      </p:sp>
    </p:spTree>
    <p:extLst>
      <p:ext uri="{BB962C8B-B14F-4D97-AF65-F5344CB8AC3E}">
        <p14:creationId xmlns:p14="http://schemas.microsoft.com/office/powerpoint/2010/main" val="1966562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19182</TotalTime>
  <Words>732</Words>
  <Application>Microsoft Macintosh PowerPoint</Application>
  <PresentationFormat>Widescreen</PresentationFormat>
  <Paragraphs>58</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Century Gothic</vt:lpstr>
      <vt:lpstr>Wingdings 3</vt:lpstr>
      <vt:lpstr>Wisp</vt:lpstr>
      <vt:lpstr>Great Decisions 2021</vt:lpstr>
      <vt:lpstr>PowerPoint Presentation</vt:lpstr>
      <vt:lpstr>WHO Structure &amp; Governance </vt:lpstr>
      <vt:lpstr>WHO Mandate</vt:lpstr>
      <vt:lpstr>WHO Budget for 2021 = $2.4 bil  (UW Medicine 2021 Budget = $5 bil) </vt:lpstr>
      <vt:lpstr>Lessons from SARS Outbreak</vt:lpstr>
      <vt:lpstr>PowerPoint Presentation</vt:lpstr>
      <vt:lpstr>Assessment of WHO’s Covid Response</vt:lpstr>
      <vt:lpstr>Critics of the WHO Covid Response</vt:lpstr>
      <vt:lpstr>Potential for WHO Reform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Joyce Francis</dc:creator>
  <cp:lastModifiedBy>joyce.francis.pt@gmail.com</cp:lastModifiedBy>
  <cp:revision>178</cp:revision>
  <cp:lastPrinted>2021-03-15T23:39:01Z</cp:lastPrinted>
  <dcterms:created xsi:type="dcterms:W3CDTF">2021-01-20T19:44:26Z</dcterms:created>
  <dcterms:modified xsi:type="dcterms:W3CDTF">2021-03-17T18:32:31Z</dcterms:modified>
</cp:coreProperties>
</file>