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62" r:id="rId2"/>
    <p:sldId id="269" r:id="rId3"/>
    <p:sldId id="277" r:id="rId4"/>
    <p:sldId id="282" r:id="rId5"/>
    <p:sldId id="278" r:id="rId6"/>
    <p:sldId id="285" r:id="rId7"/>
    <p:sldId id="286" r:id="rId8"/>
    <p:sldId id="287" r:id="rId9"/>
    <p:sldId id="290" r:id="rId10"/>
    <p:sldId id="288" r:id="rId11"/>
    <p:sldId id="289" r:id="rId1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1"/>
    <p:restoredTop sz="94490"/>
  </p:normalViewPr>
  <p:slideViewPr>
    <p:cSldViewPr snapToGrid="0" snapToObjects="1" showGuides="1">
      <p:cViewPr varScale="1">
        <p:scale>
          <a:sx n="104" d="100"/>
          <a:sy n="104" d="100"/>
        </p:scale>
        <p:origin x="944" y="200"/>
      </p:cViewPr>
      <p:guideLst>
        <p:guide orient="horz" pos="20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A9F381-D3F8-BF4C-A237-1BC574163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7467-801D-2143-AEFF-321D5591B2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08C5-004D-8D41-9423-AFDFB022291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E2B6-F1D5-B049-AA7A-7BC5F0DF0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88678-327F-704A-9BEB-E0602FCA8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A467-2D2A-4D4A-945A-539FB4CDE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8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77B8-7DF8-1C48-AF94-17B156315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203" y="248966"/>
            <a:ext cx="9535886" cy="122464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Great Decisions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234A3-1F83-6441-85CD-73121142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000" y="1480727"/>
            <a:ext cx="9535886" cy="200199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America’s largest foreign affairs education &amp; discussion program. </a:t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Now in its 67</a:t>
            </a:r>
            <a:r>
              <a:rPr lang="en-US" sz="4000" b="1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 year!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44C6-5F95-9444-9899-F0F3640BB96D}"/>
              </a:ext>
            </a:extLst>
          </p:cNvPr>
          <p:cNvSpPr txBox="1"/>
          <p:nvPr/>
        </p:nvSpPr>
        <p:spPr>
          <a:xfrm>
            <a:off x="965942" y="4387718"/>
            <a:ext cx="4903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CHAPTER 6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The Two Koreas</a:t>
            </a:r>
            <a:endParaRPr lang="en-US" sz="4000" i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AACB5-8874-4C4B-B62E-D330B10B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15443" y="3633071"/>
            <a:ext cx="4710615" cy="28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1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69" y="443346"/>
            <a:ext cx="10384508" cy="116340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U.S.-South Korea Alliance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Stresses under Trump &amp; Moon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348253" y="1869986"/>
            <a:ext cx="10566656" cy="4780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Differing Goals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– Denuclearization vs. Peace &amp; development 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Differing Styles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– Brash &amp; direct vs. Cautious but firm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Differing Relationship with China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– Adversarial vs. Collaborative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Moon Caught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– Can’t bring about sanctions relief without U.S.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Trump’s Demands to Reduce South Korea’s “Free Ridership” </a:t>
            </a:r>
            <a:endParaRPr lang="en-US" sz="2600" dirty="0">
              <a:solidFill>
                <a:schemeClr val="tx1"/>
              </a:solidFill>
              <a:sym typeface="Wingdings" pitchFamily="2" charset="2"/>
            </a:endParaRPr>
          </a:p>
          <a:p>
            <a:pPr marL="744538" indent="-414338"/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2019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– Moon agreed to increase defense cost-sharing by 8% to $860 million</a:t>
            </a:r>
          </a:p>
          <a:p>
            <a:pPr marL="744538" indent="-414338"/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2020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– Trump increased the demand 500% to $4.6 billion; Moon agreed to 13% or $1 billion</a:t>
            </a:r>
          </a:p>
        </p:txBody>
      </p:sp>
    </p:spTree>
    <p:extLst>
      <p:ext uri="{BB962C8B-B14F-4D97-AF65-F5344CB8AC3E}">
        <p14:creationId xmlns:p14="http://schemas.microsoft.com/office/powerpoint/2010/main" val="15199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69" y="443346"/>
            <a:ext cx="10292880" cy="87882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Questions on Future U.S. Policy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348253" y="1869986"/>
            <a:ext cx="10353596" cy="4209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China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– Assuming China is necessary for for any denuclearization progress, how can we bring China to the table?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South Korea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– If forced to choose between China &amp; U.S., which nation is most likely to meet South Korea’s interests?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Complete Denuclearization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– Is this the appropriate goal of U.S. policy?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Nuclear Risk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– How likely is it that Kim would launch an unprovoked nuclear attack?</a:t>
            </a:r>
          </a:p>
        </p:txBody>
      </p:sp>
    </p:spTree>
    <p:extLst>
      <p:ext uri="{BB962C8B-B14F-4D97-AF65-F5344CB8AC3E}">
        <p14:creationId xmlns:p14="http://schemas.microsoft.com/office/powerpoint/2010/main" val="7021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898" y="605481"/>
            <a:ext cx="8480181" cy="7414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Challenges Facing South Korea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239437" y="1754660"/>
            <a:ext cx="10190563" cy="4497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Issues that </a:t>
            </a:r>
            <a:r>
              <a:rPr lang="en-US" sz="2800" b="1" dirty="0">
                <a:solidFill>
                  <a:srgbClr val="C00000"/>
                </a:solidFill>
              </a:rPr>
              <a:t>threaten to derail South Korea’s aspirations </a:t>
            </a:r>
            <a:r>
              <a:rPr lang="en-US" sz="2800" dirty="0">
                <a:solidFill>
                  <a:schemeClr val="tx1"/>
                </a:solidFill>
              </a:rPr>
              <a:t>for autonomy, security, and global influence: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Domestic economic &amp; political woes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Intensified Sino-U.S. rivalry, challenging South Korea’s ability to stay out of a great power conflict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Continued North Korean nuclear threat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Will it be forced to choose U.S. or China?</a:t>
            </a:r>
          </a:p>
        </p:txBody>
      </p:sp>
    </p:spTree>
    <p:extLst>
      <p:ext uri="{BB962C8B-B14F-4D97-AF65-F5344CB8AC3E}">
        <p14:creationId xmlns:p14="http://schemas.microsoft.com/office/powerpoint/2010/main" val="19665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DBC5E-8C51-D043-BE92-4C88B71EC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92892" y="103715"/>
            <a:ext cx="3703599" cy="6754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A1CC4D-1497-1E40-A7EA-C963A3A1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337" y="1856315"/>
            <a:ext cx="5556800" cy="509613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076565C-6072-C14A-89F0-A6C308F24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98126"/>
              </p:ext>
            </p:extLst>
          </p:nvPr>
        </p:nvGraphicFramePr>
        <p:xfrm>
          <a:off x="6351336" y="103715"/>
          <a:ext cx="55568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54">
                  <a:extLst>
                    <a:ext uri="{9D8B030D-6E8A-4147-A177-3AD203B41FA5}">
                      <a16:colId xmlns:a16="http://schemas.microsoft.com/office/drawing/2014/main" val="3619475851"/>
                    </a:ext>
                  </a:extLst>
                </a:gridCol>
                <a:gridCol w="1768767">
                  <a:extLst>
                    <a:ext uri="{9D8B030D-6E8A-4147-A177-3AD203B41FA5}">
                      <a16:colId xmlns:a16="http://schemas.microsoft.com/office/drawing/2014/main" val="2057338078"/>
                    </a:ext>
                  </a:extLst>
                </a:gridCol>
                <a:gridCol w="1733380">
                  <a:extLst>
                    <a:ext uri="{9D8B030D-6E8A-4147-A177-3AD203B41FA5}">
                      <a16:colId xmlns:a16="http://schemas.microsoft.com/office/drawing/2014/main" val="90990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South Korea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1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25+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51+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1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 </a:t>
                      </a:r>
                      <a:r>
                        <a:rPr lang="en-US" dirty="0" err="1"/>
                        <a:t>Troups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1.19 Mil </a:t>
                      </a:r>
                    </a:p>
                    <a:p>
                      <a:pPr algn="ctr"/>
                      <a:r>
                        <a:rPr lang="en-US" dirty="0"/>
                        <a:t>(4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in world)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630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20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Active Military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61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8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9" y="259492"/>
            <a:ext cx="11269361" cy="7414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South Korea’s Candlelight Movement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169413" y="1235675"/>
            <a:ext cx="10606576" cy="4917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</a:rPr>
              <a:t>2016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Largest peaceful political protests since democratization in late 80s  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impeachment of</a:t>
            </a:r>
            <a:r>
              <a:rPr lang="en-US" sz="2800" b="1" dirty="0">
                <a:solidFill>
                  <a:srgbClr val="C00000"/>
                </a:solidFill>
              </a:rPr>
              <a:t> President Park </a:t>
            </a:r>
            <a:r>
              <a:rPr lang="en-US" sz="2800" dirty="0">
                <a:solidFill>
                  <a:schemeClr val="tx1"/>
                </a:solidFill>
              </a:rPr>
              <a:t>for corruption </a:t>
            </a:r>
            <a:r>
              <a:rPr lang="en-US" sz="2800">
                <a:solidFill>
                  <a:schemeClr val="tx1"/>
                </a:solidFill>
              </a:rPr>
              <a:t>and later removal </a:t>
            </a:r>
            <a:r>
              <a:rPr lang="en-US" sz="2800" dirty="0">
                <a:solidFill>
                  <a:schemeClr val="tx1"/>
                </a:solidFill>
              </a:rPr>
              <a:t>from office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2017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b="1" dirty="0">
                <a:solidFill>
                  <a:srgbClr val="C00000"/>
                </a:solidFill>
              </a:rPr>
              <a:t>President Moon </a:t>
            </a:r>
            <a:r>
              <a:rPr lang="en-US" sz="2800" dirty="0">
                <a:solidFill>
                  <a:schemeClr val="tx1"/>
                </a:solidFill>
              </a:rPr>
              <a:t>elected by 41% plurality with mandate to </a:t>
            </a:r>
            <a:r>
              <a:rPr lang="en-US" sz="2800" b="1" dirty="0">
                <a:solidFill>
                  <a:srgbClr val="C00000"/>
                </a:solidFill>
              </a:rPr>
              <a:t>restore accountable government</a:t>
            </a:r>
            <a:r>
              <a:rPr lang="en-US" sz="2800" dirty="0">
                <a:solidFill>
                  <a:schemeClr val="tx1"/>
                </a:solidFill>
              </a:rPr>
              <a:t>, but he faced economic challenges:</a:t>
            </a:r>
          </a:p>
          <a:p>
            <a:pPr marL="914400" indent="-476250"/>
            <a:r>
              <a:rPr lang="en-US" sz="2800" dirty="0">
                <a:solidFill>
                  <a:schemeClr val="tx1"/>
                </a:solidFill>
              </a:rPr>
              <a:t>Low growth rates &amp; high youth unemployment</a:t>
            </a:r>
          </a:p>
          <a:p>
            <a:pPr marL="914400" indent="-476250"/>
            <a:r>
              <a:rPr lang="en-US" sz="2800" dirty="0">
                <a:solidFill>
                  <a:schemeClr val="tx1"/>
                </a:solidFill>
              </a:rPr>
              <a:t>Overdependence on export-led growth, benefiting multinational rather than populous</a:t>
            </a:r>
          </a:p>
          <a:p>
            <a:pPr marL="914400" indent="-476250"/>
            <a:r>
              <a:rPr lang="en-US" sz="2800" dirty="0">
                <a:solidFill>
                  <a:schemeClr val="tx1"/>
                </a:solidFill>
              </a:rPr>
              <a:t>Inadequate social safety net, especially for elders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987" y="568412"/>
            <a:ext cx="8554321" cy="75376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Moon’s Initiatives &amp; Outcomes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403838" y="1641329"/>
            <a:ext cx="10384508" cy="4450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</a:rPr>
              <a:t>Real Estate </a:t>
            </a:r>
            <a:r>
              <a:rPr lang="en-US" sz="2800" dirty="0">
                <a:solidFill>
                  <a:schemeClr val="tx1"/>
                </a:solidFill>
              </a:rPr>
              <a:t>– Raised taxes on landholders with multiple properties, hoping to drive prices down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prices went up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Government Investment in Tech/Environmental Sectors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Increased employment and efficiency in these sectors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Public Sector Reform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Brought backlash, as anti-corruption efforts perceived as revenge rather than reform.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Clean But Cautious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Perceived as weak and led by more partisan advisers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87" y="222049"/>
            <a:ext cx="10384508" cy="116340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Moon’s Effective COVID Response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(1</a:t>
            </a:r>
            <a:r>
              <a:rPr lang="en-US" sz="3200" b="1" baseline="30000" dirty="0">
                <a:solidFill>
                  <a:srgbClr val="C00000"/>
                </a:solidFill>
              </a:rPr>
              <a:t>st</a:t>
            </a:r>
            <a:r>
              <a:rPr lang="en-US" sz="3200" b="1" dirty="0">
                <a:solidFill>
                  <a:srgbClr val="C00000"/>
                </a:solidFill>
              </a:rPr>
              <a:t> case same day as U.S.)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306855" y="1551709"/>
            <a:ext cx="10627039" cy="519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</a:rPr>
              <a:t>Public/Private Cooperation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 Rapid development of testing kits and drive-through testing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Cell Phone Technology + Testing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600" dirty="0">
                <a:solidFill>
                  <a:schemeClr val="tx1"/>
                </a:solidFill>
              </a:rPr>
              <a:t> Quick and effective contact tracing, but</a:t>
            </a:r>
          </a:p>
          <a:p>
            <a:pPr marL="800100" indent="-358775"/>
            <a:r>
              <a:rPr lang="en-US" sz="2600" dirty="0">
                <a:solidFill>
                  <a:schemeClr val="tx1"/>
                </a:solidFill>
              </a:rPr>
              <a:t>Risked outing LGBQT+ at gathering places</a:t>
            </a:r>
          </a:p>
          <a:p>
            <a:pPr marL="800100" indent="-358775"/>
            <a:r>
              <a:rPr lang="en-US" sz="2600" dirty="0">
                <a:solidFill>
                  <a:schemeClr val="tx1"/>
                </a:solidFill>
              </a:rPr>
              <a:t>Risked targeting church groups opposed to Moon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Quarantine Provisions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 Kept positive testers, including foreign travelers and undocumented migrants, away from hospitals while still monitored</a:t>
            </a:r>
          </a:p>
          <a:p>
            <a:r>
              <a:rPr lang="en-US" sz="2600" b="1" dirty="0">
                <a:solidFill>
                  <a:srgbClr val="C00000"/>
                </a:solidFill>
                <a:sym typeface="Wingdings" pitchFamily="2" charset="2"/>
              </a:rPr>
              <a:t>Mask-Wearing Compliance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 Reduced need for lockdowns</a:t>
            </a:r>
          </a:p>
          <a:p>
            <a:pPr algn="r">
              <a:buFont typeface="Wingdings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Status of COVID in North Korea unknown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69" y="443346"/>
            <a:ext cx="10384508" cy="80318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North-South Dialogue &amp; Cooperation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119652" y="1398933"/>
            <a:ext cx="10963141" cy="5251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Sunshine Policy of Moon’s Predecessors </a:t>
            </a:r>
            <a:endParaRPr lang="en-US" sz="2800" dirty="0">
              <a:solidFill>
                <a:schemeClr val="tx1"/>
              </a:solidFill>
              <a:sym typeface="Wingdings" pitchFamily="2" charset="2"/>
            </a:endParaRPr>
          </a:p>
          <a:p>
            <a:pPr marL="744538" indent="-373063"/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19982008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– One million South Koreans visited Mount Kumgang (Diamond) Tourism Region on east side of DMZ</a:t>
            </a:r>
          </a:p>
          <a:p>
            <a:pPr marL="744538" indent="-373063"/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2004-16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 – Joint industrial complex of 124 textile, chemical, metal, &amp; electronics firms employed &gt;50 K North Koreans</a:t>
            </a:r>
          </a:p>
          <a:p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2006-17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 – North’s nuclear &amp; missile tests, despite UN Sanctions, soured relations &amp; ended the Sunshine Policy initiatives.</a:t>
            </a:r>
          </a:p>
          <a:p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2017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– Originally from the North, newly-elected Moon sought renewed dialogue with goal of peace on denuclearized Korean Peninsula.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69" y="443346"/>
            <a:ext cx="10384508" cy="80318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North-South Dialogue &amp; Cooperation (cont.)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119652" y="1163405"/>
            <a:ext cx="10892239" cy="5542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April, 2018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– 1</a:t>
            </a:r>
            <a:r>
              <a:rPr lang="en-US" sz="2800" baseline="30000" dirty="0">
                <a:solidFill>
                  <a:schemeClr val="tx1"/>
                </a:solidFill>
                <a:sym typeface="Wingdings" pitchFamily="2" charset="2"/>
              </a:rPr>
              <a:t>st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 N/S Summit  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Panmunjom Declaration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to formalize people-to-people exchanges, reduce military tensions by reducing guard posts &amp; guns along DMZ, initiate joint remains recovery, and establish an inter-Korean liaison office at Kaesong.</a:t>
            </a:r>
          </a:p>
          <a:p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May 2018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– 2</a:t>
            </a:r>
            <a:r>
              <a:rPr lang="en-US" sz="2800" baseline="30000" dirty="0">
                <a:solidFill>
                  <a:schemeClr val="tx1"/>
                </a:solidFill>
                <a:sym typeface="Wingdings" pitchFamily="2" charset="2"/>
              </a:rPr>
              <a:t>nd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 N/S Summit  Set stage for June summit between Kim &amp; Trump toward reducing UN sanctions for steps toward denuclearization.  Trump/Kim summit marginalized Moon and accomplished little.</a:t>
            </a:r>
          </a:p>
          <a:p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Sept 2018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– 3</a:t>
            </a:r>
            <a:r>
              <a:rPr lang="en-US" sz="2800" baseline="30000" dirty="0">
                <a:solidFill>
                  <a:schemeClr val="tx1"/>
                </a:solidFill>
                <a:sym typeface="Wingdings" pitchFamily="2" charset="2"/>
              </a:rPr>
              <a:t>rd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 N/S Summit  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Pyongyang Declaration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to resume economic, cultural, and family exchanges and dismantle nuclear facilities at 2 sites.</a:t>
            </a:r>
          </a:p>
        </p:txBody>
      </p:sp>
    </p:spTree>
    <p:extLst>
      <p:ext uri="{BB962C8B-B14F-4D97-AF65-F5344CB8AC3E}">
        <p14:creationId xmlns:p14="http://schemas.microsoft.com/office/powerpoint/2010/main" val="34989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69" y="443346"/>
            <a:ext cx="10384508" cy="80318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North-South Dialogue &amp; Cooperation (cont.)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057868" y="1632961"/>
            <a:ext cx="10735609" cy="3754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4</a:t>
            </a:r>
            <a:r>
              <a:rPr lang="en-US" sz="2800" b="1" baseline="30000" dirty="0">
                <a:solidFill>
                  <a:srgbClr val="C00000"/>
                </a:solidFill>
                <a:sym typeface="Wingdings" pitchFamily="2" charset="2"/>
              </a:rPr>
              <a:t>th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 N/S/U.S Summit Never Materialized</a:t>
            </a:r>
          </a:p>
          <a:p>
            <a:pPr marL="804863" indent="-476250"/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Kim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would offer no specific steps to denuclearization without commitments on sanctions relief</a:t>
            </a:r>
          </a:p>
          <a:p>
            <a:pPr marL="804863" indent="-476250"/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Trump</a:t>
            </a: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would not commit to sanctions relief without clear steps toward complete denuclearization</a:t>
            </a:r>
          </a:p>
          <a:p>
            <a:pPr marL="804863" indent="-476250"/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Moon</a:t>
            </a: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sought peace &amp; development initiatives as steps toward reducing nuclear threat</a:t>
            </a:r>
            <a:endParaRPr lang="en-US" sz="2800" b="1" dirty="0">
              <a:solidFill>
                <a:srgbClr val="C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59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17601</TotalTime>
  <Words>801</Words>
  <Application>Microsoft Macintosh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Wisp</vt:lpstr>
      <vt:lpstr>Great Decisions 2021</vt:lpstr>
      <vt:lpstr>Challenges Facing South Korea </vt:lpstr>
      <vt:lpstr>PowerPoint Presentation</vt:lpstr>
      <vt:lpstr>South Korea’s Candlelight Movement</vt:lpstr>
      <vt:lpstr>Moon’s Initiatives &amp; Outcomes</vt:lpstr>
      <vt:lpstr>Moon’s Effective COVID Response (1st case same day as U.S.)</vt:lpstr>
      <vt:lpstr>North-South Dialogue &amp; Cooperation</vt:lpstr>
      <vt:lpstr>North-South Dialogue &amp; Cooperation (cont.)</vt:lpstr>
      <vt:lpstr>North-South Dialogue &amp; Cooperation (cont.)</vt:lpstr>
      <vt:lpstr>U.S.-South Korea Alliance Stresses under Trump &amp; Moon</vt:lpstr>
      <vt:lpstr>Questions on Future U.S.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Francis</dc:creator>
  <cp:lastModifiedBy>joyce.francis.pt@gmail.com</cp:lastModifiedBy>
  <cp:revision>145</cp:revision>
  <cp:lastPrinted>2021-03-02T00:54:08Z</cp:lastPrinted>
  <dcterms:created xsi:type="dcterms:W3CDTF">2021-01-20T19:44:26Z</dcterms:created>
  <dcterms:modified xsi:type="dcterms:W3CDTF">2021-03-10T17:51:27Z</dcterms:modified>
</cp:coreProperties>
</file>