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2"/>
  </p:handoutMasterIdLst>
  <p:sldIdLst>
    <p:sldId id="262" r:id="rId2"/>
    <p:sldId id="261" r:id="rId3"/>
    <p:sldId id="268" r:id="rId4"/>
    <p:sldId id="277" r:id="rId5"/>
    <p:sldId id="269" r:id="rId6"/>
    <p:sldId id="278" r:id="rId7"/>
    <p:sldId id="279" r:id="rId8"/>
    <p:sldId id="280" r:id="rId9"/>
    <p:sldId id="275" r:id="rId10"/>
    <p:sldId id="281" r:id="rId1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p:restoredTop sz="94490"/>
  </p:normalViewPr>
  <p:slideViewPr>
    <p:cSldViewPr snapToGrid="0" snapToObjects="1" showGuides="1">
      <p:cViewPr varScale="1">
        <p:scale>
          <a:sx n="104" d="100"/>
          <a:sy n="104" d="100"/>
        </p:scale>
        <p:origin x="1048" y="200"/>
      </p:cViewPr>
      <p:guideLst>
        <p:guide orient="horz" pos="204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A9F381-D3F8-BF4C-A237-1BC574163C7E}"/>
              </a:ext>
            </a:extLst>
          </p:cNvPr>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C37467-801D-2143-AEFF-321D5591B20D}"/>
              </a:ext>
            </a:extLst>
          </p:cNvPr>
          <p:cNvSpPr>
            <a:spLocks noGrp="1"/>
          </p:cNvSpPr>
          <p:nvPr>
            <p:ph type="dt" sz="quarter" idx="1"/>
          </p:nvPr>
        </p:nvSpPr>
        <p:spPr>
          <a:xfrm>
            <a:off x="5179484" y="2"/>
            <a:ext cx="3962400" cy="344091"/>
          </a:xfrm>
          <a:prstGeom prst="rect">
            <a:avLst/>
          </a:prstGeom>
        </p:spPr>
        <p:txBody>
          <a:bodyPr vert="horz" lIns="91440" tIns="45720" rIns="91440" bIns="45720" rtlCol="0"/>
          <a:lstStyle>
            <a:lvl1pPr algn="r">
              <a:defRPr sz="1200"/>
            </a:lvl1pPr>
          </a:lstStyle>
          <a:p>
            <a:fld id="{F58408C5-004D-8D41-9423-AFDFB0222912}" type="datetimeFigureOut">
              <a:rPr lang="en-US" smtClean="0"/>
              <a:t>2/24/21</a:t>
            </a:fld>
            <a:endParaRPr lang="en-US"/>
          </a:p>
        </p:txBody>
      </p:sp>
      <p:sp>
        <p:nvSpPr>
          <p:cNvPr id="4" name="Footer Placeholder 3">
            <a:extLst>
              <a:ext uri="{FF2B5EF4-FFF2-40B4-BE49-F238E27FC236}">
                <a16:creationId xmlns:a16="http://schemas.microsoft.com/office/drawing/2014/main" id="{5DBAE2B6-F1D5-B049-AA7A-7BC5F0DF03B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E88678-327F-704A-9BEB-E0602FCA812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240A467-2D2A-4D4A-945A-539FB4CDE1CE}" type="slidenum">
              <a:rPr lang="en-US" smtClean="0"/>
              <a:t>‹#›</a:t>
            </a:fld>
            <a:endParaRPr lang="en-US"/>
          </a:p>
        </p:txBody>
      </p:sp>
    </p:spTree>
    <p:extLst>
      <p:ext uri="{BB962C8B-B14F-4D97-AF65-F5344CB8AC3E}">
        <p14:creationId xmlns:p14="http://schemas.microsoft.com/office/powerpoint/2010/main" val="33180894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European_Un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77B8-7DF8-1C48-AF94-17B156315E44}"/>
              </a:ext>
            </a:extLst>
          </p:cNvPr>
          <p:cNvSpPr>
            <a:spLocks noGrp="1"/>
          </p:cNvSpPr>
          <p:nvPr>
            <p:ph type="ctrTitle"/>
          </p:nvPr>
        </p:nvSpPr>
        <p:spPr>
          <a:xfrm>
            <a:off x="2118203" y="248966"/>
            <a:ext cx="9535886" cy="1224642"/>
          </a:xfrm>
        </p:spPr>
        <p:txBody>
          <a:bodyPr>
            <a:noAutofit/>
          </a:bodyPr>
          <a:lstStyle/>
          <a:p>
            <a:pPr algn="ctr"/>
            <a:r>
              <a:rPr lang="en-US" sz="6000" b="1" dirty="0">
                <a:solidFill>
                  <a:srgbClr val="C00000"/>
                </a:solidFill>
              </a:rPr>
              <a:t>Great Decisions 2021</a:t>
            </a:r>
          </a:p>
        </p:txBody>
      </p:sp>
      <p:sp>
        <p:nvSpPr>
          <p:cNvPr id="3" name="Subtitle 2">
            <a:extLst>
              <a:ext uri="{FF2B5EF4-FFF2-40B4-BE49-F238E27FC236}">
                <a16:creationId xmlns:a16="http://schemas.microsoft.com/office/drawing/2014/main" id="{6E7234A3-1F83-6441-85CD-73121142578C}"/>
              </a:ext>
            </a:extLst>
          </p:cNvPr>
          <p:cNvSpPr>
            <a:spLocks noGrp="1"/>
          </p:cNvSpPr>
          <p:nvPr>
            <p:ph type="subTitle" idx="1"/>
          </p:nvPr>
        </p:nvSpPr>
        <p:spPr>
          <a:xfrm>
            <a:off x="1973000" y="1480727"/>
            <a:ext cx="9535886" cy="2001997"/>
          </a:xfrm>
        </p:spPr>
        <p:txBody>
          <a:bodyPr>
            <a:noAutofit/>
          </a:bodyPr>
          <a:lstStyle/>
          <a:p>
            <a:pPr algn="ctr"/>
            <a:r>
              <a:rPr lang="en-US" sz="4000" b="1" dirty="0">
                <a:solidFill>
                  <a:schemeClr val="bg2">
                    <a:lumMod val="25000"/>
                  </a:schemeClr>
                </a:solidFill>
              </a:rPr>
              <a:t>America’s largest foreign affairs education &amp; discussion program. </a:t>
            </a:r>
            <a:br>
              <a:rPr lang="en-US" sz="4000" b="1" dirty="0">
                <a:solidFill>
                  <a:schemeClr val="bg2">
                    <a:lumMod val="25000"/>
                  </a:schemeClr>
                </a:solidFill>
              </a:rPr>
            </a:br>
            <a:r>
              <a:rPr lang="en-US" sz="4000" b="1" dirty="0">
                <a:solidFill>
                  <a:schemeClr val="bg2">
                    <a:lumMod val="25000"/>
                  </a:schemeClr>
                </a:solidFill>
              </a:rPr>
              <a:t>Now in its 67</a:t>
            </a:r>
            <a:r>
              <a:rPr lang="en-US" sz="4000" b="1" baseline="30000" dirty="0">
                <a:solidFill>
                  <a:schemeClr val="bg2">
                    <a:lumMod val="25000"/>
                  </a:schemeClr>
                </a:solidFill>
              </a:rPr>
              <a:t>th</a:t>
            </a:r>
            <a:r>
              <a:rPr lang="en-US" sz="4000" b="1" dirty="0">
                <a:solidFill>
                  <a:schemeClr val="bg2">
                    <a:lumMod val="25000"/>
                  </a:schemeClr>
                </a:solidFill>
              </a:rPr>
              <a:t> year!</a:t>
            </a:r>
          </a:p>
        </p:txBody>
      </p:sp>
      <p:sp>
        <p:nvSpPr>
          <p:cNvPr id="5" name="TextBox 4">
            <a:extLst>
              <a:ext uri="{FF2B5EF4-FFF2-40B4-BE49-F238E27FC236}">
                <a16:creationId xmlns:a16="http://schemas.microsoft.com/office/drawing/2014/main" id="{086044C6-5F95-9444-9899-F0F3640BB96D}"/>
              </a:ext>
            </a:extLst>
          </p:cNvPr>
          <p:cNvSpPr txBox="1"/>
          <p:nvPr/>
        </p:nvSpPr>
        <p:spPr>
          <a:xfrm>
            <a:off x="965942" y="3905937"/>
            <a:ext cx="4903517" cy="2554545"/>
          </a:xfrm>
          <a:prstGeom prst="rect">
            <a:avLst/>
          </a:prstGeom>
          <a:noFill/>
        </p:spPr>
        <p:txBody>
          <a:bodyPr wrap="square" rtlCol="0">
            <a:spAutoFit/>
          </a:bodyPr>
          <a:lstStyle/>
          <a:p>
            <a:pPr algn="ctr"/>
            <a:r>
              <a:rPr lang="en-US" sz="4000" b="1" dirty="0">
                <a:solidFill>
                  <a:srgbClr val="C00000"/>
                </a:solidFill>
              </a:rPr>
              <a:t>CHAPTER 4</a:t>
            </a:r>
            <a:br>
              <a:rPr lang="en-US" sz="4000" b="1" dirty="0">
                <a:solidFill>
                  <a:srgbClr val="C00000"/>
                </a:solidFill>
              </a:rPr>
            </a:br>
            <a:r>
              <a:rPr lang="en-US" sz="4000" b="1" i="1" dirty="0">
                <a:solidFill>
                  <a:srgbClr val="C00000"/>
                </a:solidFill>
              </a:rPr>
              <a:t>The Arctic:</a:t>
            </a:r>
          </a:p>
          <a:p>
            <a:pPr algn="ctr"/>
            <a:r>
              <a:rPr lang="en-US" sz="4000" b="1" i="1" dirty="0">
                <a:solidFill>
                  <a:srgbClr val="C00000"/>
                </a:solidFill>
              </a:rPr>
              <a:t>Return of Great Power Rivalry</a:t>
            </a:r>
            <a:endParaRPr lang="en-US" sz="4000" i="1" dirty="0">
              <a:solidFill>
                <a:srgbClr val="C00000"/>
              </a:solidFill>
            </a:endParaRPr>
          </a:p>
        </p:txBody>
      </p:sp>
      <p:pic>
        <p:nvPicPr>
          <p:cNvPr id="6" name="Picture 5">
            <a:extLst>
              <a:ext uri="{FF2B5EF4-FFF2-40B4-BE49-F238E27FC236}">
                <a16:creationId xmlns:a16="http://schemas.microsoft.com/office/drawing/2014/main" id="{193AACB5-8874-4C4B-B62E-D330B10B03CB}"/>
              </a:ext>
            </a:extLst>
          </p:cNvPr>
          <p:cNvPicPr>
            <a:picLocks noChangeAspect="1"/>
          </p:cNvPicPr>
          <p:nvPr/>
        </p:nvPicPr>
        <p:blipFill>
          <a:blip r:embed="rId2"/>
          <a:stretch>
            <a:fillRect/>
          </a:stretch>
        </p:blipFill>
        <p:spPr>
          <a:xfrm>
            <a:off x="6515443" y="3489843"/>
            <a:ext cx="4710615" cy="3119191"/>
          </a:xfrm>
          <a:prstGeom prst="rect">
            <a:avLst/>
          </a:prstGeom>
        </p:spPr>
      </p:pic>
    </p:spTree>
    <p:extLst>
      <p:ext uri="{BB962C8B-B14F-4D97-AF65-F5344CB8AC3E}">
        <p14:creationId xmlns:p14="http://schemas.microsoft.com/office/powerpoint/2010/main" val="261811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21A68-C5ED-1B48-BE8F-234F2BB5B041}"/>
              </a:ext>
            </a:extLst>
          </p:cNvPr>
          <p:cNvSpPr>
            <a:spLocks noGrp="1"/>
          </p:cNvSpPr>
          <p:nvPr>
            <p:ph type="title"/>
          </p:nvPr>
        </p:nvSpPr>
        <p:spPr>
          <a:xfrm>
            <a:off x="2878387" y="551793"/>
            <a:ext cx="7239838" cy="742047"/>
          </a:xfrm>
        </p:spPr>
        <p:txBody>
          <a:bodyPr>
            <a:normAutofit/>
          </a:bodyPr>
          <a:lstStyle/>
          <a:p>
            <a:pPr algn="ctr"/>
            <a:r>
              <a:rPr lang="en-US" b="1" dirty="0">
                <a:solidFill>
                  <a:srgbClr val="C00000"/>
                </a:solidFill>
              </a:rPr>
              <a:t>Discussion Questions</a:t>
            </a:r>
          </a:p>
        </p:txBody>
      </p:sp>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1109412" y="1617467"/>
            <a:ext cx="10777788" cy="46887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600" b="1" dirty="0">
                <a:solidFill>
                  <a:srgbClr val="C00000"/>
                </a:solidFill>
              </a:rPr>
              <a:t>Arctic Council</a:t>
            </a:r>
            <a:r>
              <a:rPr lang="en-US" sz="2600" dirty="0">
                <a:solidFill>
                  <a:schemeClr val="tx1"/>
                </a:solidFill>
              </a:rPr>
              <a:t> – Should the Arctic Council countries prioritize policies to limit melting of Arctic ice?</a:t>
            </a:r>
          </a:p>
          <a:p>
            <a:r>
              <a:rPr lang="en-US" sz="2600" b="1" dirty="0">
                <a:solidFill>
                  <a:srgbClr val="C00000"/>
                </a:solidFill>
              </a:rPr>
              <a:t>U. S. Reluctance</a:t>
            </a:r>
            <a:r>
              <a:rPr lang="en-US" sz="2600" dirty="0">
                <a:solidFill>
                  <a:srgbClr val="C00000"/>
                </a:solidFill>
              </a:rPr>
              <a:t> </a:t>
            </a:r>
            <a:r>
              <a:rPr lang="en-US" sz="2600" dirty="0">
                <a:solidFill>
                  <a:schemeClr val="tx1"/>
                </a:solidFill>
              </a:rPr>
              <a:t>– Why has the U.S. been a “reluctant” Arctic nation in the past?</a:t>
            </a:r>
            <a:endParaRPr lang="en-US" sz="2600" b="1" dirty="0">
              <a:solidFill>
                <a:srgbClr val="C00000"/>
              </a:solidFill>
            </a:endParaRPr>
          </a:p>
          <a:p>
            <a:r>
              <a:rPr lang="en-US" sz="2600" b="1" dirty="0">
                <a:solidFill>
                  <a:srgbClr val="C00000"/>
                </a:solidFill>
              </a:rPr>
              <a:t>U.S. Interests </a:t>
            </a:r>
            <a:r>
              <a:rPr lang="en-US" sz="2600" dirty="0">
                <a:solidFill>
                  <a:schemeClr val="tx1"/>
                </a:solidFill>
              </a:rPr>
              <a:t>– What are our primary interests in the </a:t>
            </a:r>
            <a:r>
              <a:rPr lang="en-US" sz="2600">
                <a:solidFill>
                  <a:schemeClr val="tx1"/>
                </a:solidFill>
              </a:rPr>
              <a:t>Arctic?</a:t>
            </a:r>
            <a:r>
              <a:rPr lang="en-US" sz="2600" b="1">
                <a:solidFill>
                  <a:srgbClr val="C00000"/>
                </a:solidFill>
              </a:rPr>
              <a:t> </a:t>
            </a:r>
            <a:r>
              <a:rPr lang="en-US" sz="2600" b="1" dirty="0">
                <a:solidFill>
                  <a:srgbClr val="C00000"/>
                </a:solidFill>
              </a:rPr>
              <a:t> </a:t>
            </a:r>
            <a:r>
              <a:rPr lang="en-US" sz="2600">
                <a:solidFill>
                  <a:schemeClr val="tx1"/>
                </a:solidFill>
              </a:rPr>
              <a:t>Within </a:t>
            </a:r>
            <a:r>
              <a:rPr lang="en-US" sz="2600" dirty="0">
                <a:solidFill>
                  <a:schemeClr val="tx1"/>
                </a:solidFill>
              </a:rPr>
              <a:t>what fora/groups should the U.S. be pursuing those interests?</a:t>
            </a:r>
          </a:p>
          <a:p>
            <a:r>
              <a:rPr lang="en-US" sz="2600" b="1" dirty="0">
                <a:solidFill>
                  <a:srgbClr val="C00000"/>
                </a:solidFill>
              </a:rPr>
              <a:t>China &amp; Russia</a:t>
            </a:r>
            <a:r>
              <a:rPr lang="en-US" sz="2600" dirty="0">
                <a:solidFill>
                  <a:schemeClr val="tx1"/>
                </a:solidFill>
              </a:rPr>
              <a:t> – Do we need to catch up?  Are the challenges from these countries’ increased activity in the Arctic the same or different?</a:t>
            </a:r>
          </a:p>
        </p:txBody>
      </p:sp>
    </p:spTree>
    <p:extLst>
      <p:ext uri="{BB962C8B-B14F-4D97-AF65-F5344CB8AC3E}">
        <p14:creationId xmlns:p14="http://schemas.microsoft.com/office/powerpoint/2010/main" val="202937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21A68-C5ED-1B48-BE8F-234F2BB5B041}"/>
              </a:ext>
            </a:extLst>
          </p:cNvPr>
          <p:cNvSpPr>
            <a:spLocks noGrp="1"/>
          </p:cNvSpPr>
          <p:nvPr>
            <p:ph type="title"/>
          </p:nvPr>
        </p:nvSpPr>
        <p:spPr>
          <a:xfrm>
            <a:off x="1594022" y="276330"/>
            <a:ext cx="10392031" cy="742047"/>
          </a:xfrm>
        </p:spPr>
        <p:txBody>
          <a:bodyPr>
            <a:normAutofit/>
          </a:bodyPr>
          <a:lstStyle/>
          <a:p>
            <a:pPr algn="ctr"/>
            <a:r>
              <a:rPr lang="en-US" b="1" dirty="0">
                <a:solidFill>
                  <a:srgbClr val="C00000"/>
                </a:solidFill>
              </a:rPr>
              <a:t>Nations of the Arctic</a:t>
            </a:r>
          </a:p>
        </p:txBody>
      </p:sp>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1061358" y="1189100"/>
            <a:ext cx="10755504" cy="53925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2800" dirty="0">
              <a:solidFill>
                <a:schemeClr val="tx1"/>
              </a:solidFill>
            </a:endParaRPr>
          </a:p>
        </p:txBody>
      </p:sp>
      <p:graphicFrame>
        <p:nvGraphicFramePr>
          <p:cNvPr id="2" name="Table 2">
            <a:extLst>
              <a:ext uri="{FF2B5EF4-FFF2-40B4-BE49-F238E27FC236}">
                <a16:creationId xmlns:a16="http://schemas.microsoft.com/office/drawing/2014/main" id="{D67ADFB4-D079-B747-AD6A-0AE37B2C2D9D}"/>
              </a:ext>
            </a:extLst>
          </p:cNvPr>
          <p:cNvGraphicFramePr>
            <a:graphicFrameLocks noGrp="1"/>
          </p:cNvGraphicFramePr>
          <p:nvPr>
            <p:extLst>
              <p:ext uri="{D42A27DB-BD31-4B8C-83A1-F6EECF244321}">
                <p14:modId xmlns:p14="http://schemas.microsoft.com/office/powerpoint/2010/main" val="2651750009"/>
              </p:ext>
            </p:extLst>
          </p:nvPr>
        </p:nvGraphicFramePr>
        <p:xfrm>
          <a:off x="2375110" y="1114313"/>
          <a:ext cx="8128000" cy="5454600"/>
        </p:xfrm>
        <a:graphic>
          <a:graphicData uri="http://schemas.openxmlformats.org/drawingml/2006/table">
            <a:tbl>
              <a:tblPr firstRow="1" bandRow="1">
                <a:tableStyleId>{EB9631B5-78F2-41C9-869B-9F39066F8104}</a:tableStyleId>
              </a:tblPr>
              <a:tblGrid>
                <a:gridCol w="4064000">
                  <a:extLst>
                    <a:ext uri="{9D8B030D-6E8A-4147-A177-3AD203B41FA5}">
                      <a16:colId xmlns:a16="http://schemas.microsoft.com/office/drawing/2014/main" val="2041305927"/>
                    </a:ext>
                  </a:extLst>
                </a:gridCol>
                <a:gridCol w="4064000">
                  <a:extLst>
                    <a:ext uri="{9D8B030D-6E8A-4147-A177-3AD203B41FA5}">
                      <a16:colId xmlns:a16="http://schemas.microsoft.com/office/drawing/2014/main" val="3093579065"/>
                    </a:ext>
                  </a:extLst>
                </a:gridCol>
              </a:tblGrid>
              <a:tr h="856920">
                <a:tc>
                  <a:txBody>
                    <a:bodyPr/>
                    <a:lstStyle/>
                    <a:p>
                      <a:pPr algn="ctr"/>
                      <a:r>
                        <a:rPr lang="en-US" sz="2800" dirty="0"/>
                        <a:t>Arctic Coastal States</a:t>
                      </a:r>
                    </a:p>
                  </a:txBody>
                  <a:tcPr/>
                </a:tc>
                <a:tc>
                  <a:txBody>
                    <a:bodyPr/>
                    <a:lstStyle/>
                    <a:p>
                      <a:pPr algn="ctr"/>
                      <a:r>
                        <a:rPr lang="en-US" sz="2800" dirty="0"/>
                        <a:t>Other Nations within Arctic Circle</a:t>
                      </a:r>
                    </a:p>
                  </a:txBody>
                  <a:tcPr/>
                </a:tc>
                <a:extLst>
                  <a:ext uri="{0D108BD9-81ED-4DB2-BD59-A6C34878D82A}">
                    <a16:rowId xmlns:a16="http://schemas.microsoft.com/office/drawing/2014/main" val="3752522767"/>
                  </a:ext>
                </a:extLst>
              </a:tr>
              <a:tr h="856920">
                <a:tc>
                  <a:txBody>
                    <a:bodyPr/>
                    <a:lstStyle/>
                    <a:p>
                      <a:pPr algn="ctr"/>
                      <a:r>
                        <a:rPr lang="en-US" sz="2800" b="1" dirty="0">
                          <a:solidFill>
                            <a:schemeClr val="accent5">
                              <a:lumMod val="75000"/>
                            </a:schemeClr>
                          </a:solidFill>
                        </a:rPr>
                        <a:t>Canada</a:t>
                      </a:r>
                    </a:p>
                    <a:p>
                      <a:pPr algn="ctr"/>
                      <a:endParaRPr lang="en-US" sz="2800" b="1" dirty="0">
                        <a:solidFill>
                          <a:schemeClr val="accent5">
                            <a:lumMod val="75000"/>
                          </a:schemeClr>
                        </a:solidFill>
                      </a:endParaRPr>
                    </a:p>
                  </a:txBody>
                  <a:tcPr marT="182880"/>
                </a:tc>
                <a:tc>
                  <a:txBody>
                    <a:bodyPr/>
                    <a:lstStyle/>
                    <a:p>
                      <a:pPr algn="ctr"/>
                      <a:r>
                        <a:rPr lang="en-US" sz="2800" b="1" dirty="0">
                          <a:solidFill>
                            <a:schemeClr val="accent5">
                              <a:lumMod val="75000"/>
                            </a:schemeClr>
                          </a:solidFill>
                        </a:rPr>
                        <a:t>Finland</a:t>
                      </a:r>
                    </a:p>
                  </a:txBody>
                  <a:tcPr marT="182880"/>
                </a:tc>
                <a:extLst>
                  <a:ext uri="{0D108BD9-81ED-4DB2-BD59-A6C34878D82A}">
                    <a16:rowId xmlns:a16="http://schemas.microsoft.com/office/drawing/2014/main" val="184321367"/>
                  </a:ext>
                </a:extLst>
              </a:tr>
              <a:tr h="856920">
                <a:tc>
                  <a:txBody>
                    <a:bodyPr/>
                    <a:lstStyle/>
                    <a:p>
                      <a:pPr algn="ctr"/>
                      <a:r>
                        <a:rPr lang="en-US" sz="2800" b="1" dirty="0">
                          <a:solidFill>
                            <a:schemeClr val="accent5">
                              <a:lumMod val="75000"/>
                            </a:schemeClr>
                          </a:solidFill>
                        </a:rPr>
                        <a:t>Denmark</a:t>
                      </a:r>
                    </a:p>
                  </a:txBody>
                  <a:tcPr marT="182880"/>
                </a:tc>
                <a:tc>
                  <a:txBody>
                    <a:bodyPr/>
                    <a:lstStyle/>
                    <a:p>
                      <a:pPr algn="ctr"/>
                      <a:r>
                        <a:rPr lang="en-US" sz="2800" b="1" dirty="0">
                          <a:solidFill>
                            <a:schemeClr val="accent5">
                              <a:lumMod val="75000"/>
                            </a:schemeClr>
                          </a:solidFill>
                        </a:rPr>
                        <a:t>Iceland’s EEZ</a:t>
                      </a:r>
                    </a:p>
                  </a:txBody>
                  <a:tcPr marT="182880"/>
                </a:tc>
                <a:extLst>
                  <a:ext uri="{0D108BD9-81ED-4DB2-BD59-A6C34878D82A}">
                    <a16:rowId xmlns:a16="http://schemas.microsoft.com/office/drawing/2014/main" val="3765163393"/>
                  </a:ext>
                </a:extLst>
              </a:tr>
              <a:tr h="856920">
                <a:tc>
                  <a:txBody>
                    <a:bodyPr/>
                    <a:lstStyle/>
                    <a:p>
                      <a:pPr algn="ctr"/>
                      <a:r>
                        <a:rPr lang="en-US" sz="2800" b="1" dirty="0">
                          <a:solidFill>
                            <a:schemeClr val="accent5">
                              <a:lumMod val="75000"/>
                            </a:schemeClr>
                          </a:solidFill>
                        </a:rPr>
                        <a:t>Norway</a:t>
                      </a:r>
                    </a:p>
                  </a:txBody>
                  <a:tcPr marT="182880"/>
                </a:tc>
                <a:tc>
                  <a:txBody>
                    <a:bodyPr/>
                    <a:lstStyle/>
                    <a:p>
                      <a:pPr algn="ctr"/>
                      <a:r>
                        <a:rPr lang="en-US" sz="2800" b="1" dirty="0">
                          <a:solidFill>
                            <a:schemeClr val="accent5">
                              <a:lumMod val="75000"/>
                            </a:schemeClr>
                          </a:solidFill>
                        </a:rPr>
                        <a:t>Sweden</a:t>
                      </a:r>
                    </a:p>
                  </a:txBody>
                  <a:tcPr marT="182880"/>
                </a:tc>
                <a:extLst>
                  <a:ext uri="{0D108BD9-81ED-4DB2-BD59-A6C34878D82A}">
                    <a16:rowId xmlns:a16="http://schemas.microsoft.com/office/drawing/2014/main" val="3420308374"/>
                  </a:ext>
                </a:extLst>
              </a:tr>
              <a:tr h="856920">
                <a:tc>
                  <a:txBody>
                    <a:bodyPr/>
                    <a:lstStyle/>
                    <a:p>
                      <a:pPr algn="ctr"/>
                      <a:r>
                        <a:rPr lang="en-US" sz="2800" b="1" dirty="0">
                          <a:solidFill>
                            <a:schemeClr val="accent5">
                              <a:lumMod val="75000"/>
                            </a:schemeClr>
                          </a:solidFill>
                        </a:rPr>
                        <a:t>Russia</a:t>
                      </a:r>
                    </a:p>
                  </a:txBody>
                  <a:tcPr marT="182880"/>
                </a:tc>
                <a:tc>
                  <a:txBody>
                    <a:bodyPr/>
                    <a:lstStyle/>
                    <a:p>
                      <a:pPr algn="ctr"/>
                      <a:endParaRPr lang="en-US" sz="2800" b="1" dirty="0">
                        <a:solidFill>
                          <a:schemeClr val="accent5">
                            <a:lumMod val="75000"/>
                          </a:schemeClr>
                        </a:solidFill>
                      </a:endParaRPr>
                    </a:p>
                  </a:txBody>
                  <a:tcPr marT="182880"/>
                </a:tc>
                <a:extLst>
                  <a:ext uri="{0D108BD9-81ED-4DB2-BD59-A6C34878D82A}">
                    <a16:rowId xmlns:a16="http://schemas.microsoft.com/office/drawing/2014/main" val="4144320713"/>
                  </a:ext>
                </a:extLst>
              </a:tr>
              <a:tr h="856920">
                <a:tc>
                  <a:txBody>
                    <a:bodyPr/>
                    <a:lstStyle/>
                    <a:p>
                      <a:pPr algn="ctr"/>
                      <a:r>
                        <a:rPr lang="en-US" sz="2800" b="1" dirty="0">
                          <a:solidFill>
                            <a:schemeClr val="accent5">
                              <a:lumMod val="75000"/>
                            </a:schemeClr>
                          </a:solidFill>
                        </a:rPr>
                        <a:t>United States</a:t>
                      </a:r>
                    </a:p>
                  </a:txBody>
                  <a:tcPr marT="182880"/>
                </a:tc>
                <a:tc>
                  <a:txBody>
                    <a:bodyPr/>
                    <a:lstStyle/>
                    <a:p>
                      <a:pPr algn="ctr"/>
                      <a:endParaRPr lang="en-US" sz="2800" dirty="0"/>
                    </a:p>
                  </a:txBody>
                  <a:tcPr marT="182880"/>
                </a:tc>
                <a:extLst>
                  <a:ext uri="{0D108BD9-81ED-4DB2-BD59-A6C34878D82A}">
                    <a16:rowId xmlns:a16="http://schemas.microsoft.com/office/drawing/2014/main" val="215079766"/>
                  </a:ext>
                </a:extLst>
              </a:tr>
            </a:tbl>
          </a:graphicData>
        </a:graphic>
      </p:graphicFrame>
    </p:spTree>
    <p:extLst>
      <p:ext uri="{BB962C8B-B14F-4D97-AF65-F5344CB8AC3E}">
        <p14:creationId xmlns:p14="http://schemas.microsoft.com/office/powerpoint/2010/main" val="345745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1061358" y="1369971"/>
            <a:ext cx="10755504" cy="53925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800" dirty="0">
              <a:solidFill>
                <a:schemeClr val="tx1"/>
              </a:solidFill>
            </a:endParaRPr>
          </a:p>
        </p:txBody>
      </p:sp>
      <p:pic>
        <p:nvPicPr>
          <p:cNvPr id="2" name="Picture 1">
            <a:extLst>
              <a:ext uri="{FF2B5EF4-FFF2-40B4-BE49-F238E27FC236}">
                <a16:creationId xmlns:a16="http://schemas.microsoft.com/office/drawing/2014/main" id="{54B3AD4F-7A05-AD49-AF67-CFAE4E0CD7FA}"/>
              </a:ext>
            </a:extLst>
          </p:cNvPr>
          <p:cNvPicPr>
            <a:picLocks noChangeAspect="1"/>
          </p:cNvPicPr>
          <p:nvPr/>
        </p:nvPicPr>
        <p:blipFill>
          <a:blip r:embed="rId2"/>
          <a:stretch>
            <a:fillRect/>
          </a:stretch>
        </p:blipFill>
        <p:spPr>
          <a:xfrm>
            <a:off x="2171699" y="-120839"/>
            <a:ext cx="8282116" cy="6978839"/>
          </a:xfrm>
          <a:prstGeom prst="rect">
            <a:avLst/>
          </a:prstGeom>
        </p:spPr>
      </p:pic>
      <p:sp>
        <p:nvSpPr>
          <p:cNvPr id="3" name="TextBox 2">
            <a:extLst>
              <a:ext uri="{FF2B5EF4-FFF2-40B4-BE49-F238E27FC236}">
                <a16:creationId xmlns:a16="http://schemas.microsoft.com/office/drawing/2014/main" id="{BAD71755-E0FA-6A45-B54C-4753002B5640}"/>
              </a:ext>
            </a:extLst>
          </p:cNvPr>
          <p:cNvSpPr txBox="1"/>
          <p:nvPr/>
        </p:nvSpPr>
        <p:spPr>
          <a:xfrm>
            <a:off x="7801232" y="1599505"/>
            <a:ext cx="1878226" cy="338554"/>
          </a:xfrm>
          <a:prstGeom prst="rect">
            <a:avLst/>
          </a:prstGeom>
          <a:noFill/>
        </p:spPr>
        <p:txBody>
          <a:bodyPr wrap="square" rtlCol="0">
            <a:spAutoFit/>
          </a:bodyPr>
          <a:lstStyle/>
          <a:p>
            <a:r>
              <a:rPr lang="en-US" sz="1600" b="1" dirty="0">
                <a:solidFill>
                  <a:srgbClr val="C00000"/>
                </a:solidFill>
              </a:rPr>
              <a:t>Russian Military</a:t>
            </a:r>
          </a:p>
        </p:txBody>
      </p:sp>
      <p:cxnSp>
        <p:nvCxnSpPr>
          <p:cNvPr id="6" name="Straight Arrow Connector 5">
            <a:extLst>
              <a:ext uri="{FF2B5EF4-FFF2-40B4-BE49-F238E27FC236}">
                <a16:creationId xmlns:a16="http://schemas.microsoft.com/office/drawing/2014/main" id="{A6D2EABE-7E29-254D-A10E-BDDDA52CBD9B}"/>
              </a:ext>
            </a:extLst>
          </p:cNvPr>
          <p:cNvCxnSpPr>
            <a:cxnSpLocks/>
            <a:stCxn id="10" idx="1"/>
          </p:cNvCxnSpPr>
          <p:nvPr/>
        </p:nvCxnSpPr>
        <p:spPr>
          <a:xfrm flipH="1">
            <a:off x="6870358" y="4498619"/>
            <a:ext cx="117390" cy="17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748035-C4DD-AE46-B262-7F9CE8B6F983}"/>
              </a:ext>
            </a:extLst>
          </p:cNvPr>
          <p:cNvSpPr txBox="1"/>
          <p:nvPr/>
        </p:nvSpPr>
        <p:spPr>
          <a:xfrm>
            <a:off x="6987748" y="4329342"/>
            <a:ext cx="1334529" cy="338554"/>
          </a:xfrm>
          <a:prstGeom prst="rect">
            <a:avLst/>
          </a:prstGeom>
          <a:noFill/>
        </p:spPr>
        <p:txBody>
          <a:bodyPr wrap="square" rtlCol="0">
            <a:spAutoFit/>
          </a:bodyPr>
          <a:lstStyle/>
          <a:p>
            <a:r>
              <a:rPr lang="en-US" sz="1600" b="1" dirty="0">
                <a:solidFill>
                  <a:srgbClr val="C00000"/>
                </a:solidFill>
              </a:rPr>
              <a:t>U.S. Military</a:t>
            </a:r>
          </a:p>
        </p:txBody>
      </p:sp>
      <p:cxnSp>
        <p:nvCxnSpPr>
          <p:cNvPr id="16" name="Straight Arrow Connector 15">
            <a:extLst>
              <a:ext uri="{FF2B5EF4-FFF2-40B4-BE49-F238E27FC236}">
                <a16:creationId xmlns:a16="http://schemas.microsoft.com/office/drawing/2014/main" id="{117C9C5E-E9AF-674C-BEEE-45D60B328ACF}"/>
              </a:ext>
            </a:extLst>
          </p:cNvPr>
          <p:cNvCxnSpPr/>
          <p:nvPr/>
        </p:nvCxnSpPr>
        <p:spPr>
          <a:xfrm>
            <a:off x="8421130" y="1855066"/>
            <a:ext cx="0" cy="165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6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BDBC5E-8C51-D043-BE92-4C88B71EC4C5}"/>
              </a:ext>
            </a:extLst>
          </p:cNvPr>
          <p:cNvPicPr>
            <a:picLocks noGrp="1" noChangeAspect="1"/>
          </p:cNvPicPr>
          <p:nvPr>
            <p:ph idx="1"/>
          </p:nvPr>
        </p:nvPicPr>
        <p:blipFill>
          <a:blip r:embed="rId2"/>
          <a:stretch>
            <a:fillRect/>
          </a:stretch>
        </p:blipFill>
        <p:spPr>
          <a:xfrm>
            <a:off x="1754659" y="-82481"/>
            <a:ext cx="8971006" cy="6958817"/>
          </a:xfrm>
          <a:prstGeom prst="rect">
            <a:avLst/>
          </a:prstGeom>
        </p:spPr>
      </p:pic>
    </p:spTree>
    <p:extLst>
      <p:ext uri="{BB962C8B-B14F-4D97-AF65-F5344CB8AC3E}">
        <p14:creationId xmlns:p14="http://schemas.microsoft.com/office/powerpoint/2010/main" val="387298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21A68-C5ED-1B48-BE8F-234F2BB5B041}"/>
              </a:ext>
            </a:extLst>
          </p:cNvPr>
          <p:cNvSpPr>
            <a:spLocks noGrp="1"/>
          </p:cNvSpPr>
          <p:nvPr>
            <p:ph type="title"/>
          </p:nvPr>
        </p:nvSpPr>
        <p:spPr>
          <a:xfrm>
            <a:off x="2158987" y="234779"/>
            <a:ext cx="8587946" cy="1070556"/>
          </a:xfrm>
        </p:spPr>
        <p:txBody>
          <a:bodyPr>
            <a:normAutofit fontScale="90000"/>
          </a:bodyPr>
          <a:lstStyle/>
          <a:p>
            <a:pPr algn="ctr"/>
            <a:r>
              <a:rPr lang="en-US" b="1" dirty="0">
                <a:solidFill>
                  <a:srgbClr val="C00000"/>
                </a:solidFill>
              </a:rPr>
              <a:t>International Organizations/Agreements Relevant to the Arctic</a:t>
            </a:r>
          </a:p>
        </p:txBody>
      </p:sp>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963114" y="1441502"/>
            <a:ext cx="10979692" cy="55153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600" b="1" dirty="0">
                <a:solidFill>
                  <a:srgbClr val="C00000"/>
                </a:solidFill>
              </a:rPr>
              <a:t>1957 </a:t>
            </a:r>
            <a:r>
              <a:rPr lang="en-US" sz="2600" dirty="0">
                <a:solidFill>
                  <a:schemeClr val="tx1"/>
                </a:solidFill>
              </a:rPr>
              <a:t>– North American Aerospace Defense Command (NORAD).  U.S. &amp; Canada to jointly defend against air/space threats</a:t>
            </a:r>
            <a:endParaRPr lang="en-US" sz="2600" b="1" dirty="0">
              <a:solidFill>
                <a:srgbClr val="C00000"/>
              </a:solidFill>
            </a:endParaRPr>
          </a:p>
          <a:p>
            <a:r>
              <a:rPr lang="en-US" sz="2600" b="1" dirty="0">
                <a:solidFill>
                  <a:srgbClr val="C00000"/>
                </a:solidFill>
              </a:rPr>
              <a:t>1996</a:t>
            </a:r>
            <a:r>
              <a:rPr lang="en-US" sz="2600" dirty="0">
                <a:solidFill>
                  <a:schemeClr val="tx1"/>
                </a:solidFill>
              </a:rPr>
              <a:t> – Arctic Council for environment &amp; sustainable development, comprising 8 Arctic Nations and 6 Indigenous Peoples’ Organizations.  As of 2020, 13 non-Arctic nations have observer status </a:t>
            </a:r>
            <a:r>
              <a:rPr lang="en-US" sz="2600" i="1" dirty="0">
                <a:solidFill>
                  <a:schemeClr val="tx1"/>
                </a:solidFill>
              </a:rPr>
              <a:t>(Switzerland!) </a:t>
            </a:r>
            <a:r>
              <a:rPr lang="en-US" sz="2600" dirty="0">
                <a:solidFill>
                  <a:schemeClr val="tx1"/>
                </a:solidFill>
              </a:rPr>
              <a:t>Further declarations/agreements:</a:t>
            </a:r>
          </a:p>
          <a:p>
            <a:pPr marL="914400" indent="-476250"/>
            <a:r>
              <a:rPr lang="en-US" sz="2600" b="1" i="1" dirty="0">
                <a:solidFill>
                  <a:srgbClr val="C00000"/>
                </a:solidFill>
              </a:rPr>
              <a:t>2011</a:t>
            </a:r>
            <a:r>
              <a:rPr lang="en-US" sz="2600" i="1" dirty="0">
                <a:solidFill>
                  <a:schemeClr val="tx1"/>
                </a:solidFill>
              </a:rPr>
              <a:t> – Search &amp; rescue</a:t>
            </a:r>
          </a:p>
          <a:p>
            <a:pPr marL="914400" indent="-476250"/>
            <a:r>
              <a:rPr lang="en-US" sz="2600" b="1" i="1" dirty="0">
                <a:solidFill>
                  <a:srgbClr val="C00000"/>
                </a:solidFill>
              </a:rPr>
              <a:t>2013 </a:t>
            </a:r>
            <a:r>
              <a:rPr lang="en-US" sz="2600" i="1" dirty="0">
                <a:solidFill>
                  <a:schemeClr val="tx1"/>
                </a:solidFill>
              </a:rPr>
              <a:t>– Marine oil pollution preparedness &amp; response</a:t>
            </a:r>
          </a:p>
          <a:p>
            <a:pPr marL="914400" indent="-476250"/>
            <a:r>
              <a:rPr lang="en-US" sz="2600" b="1" i="1" dirty="0">
                <a:solidFill>
                  <a:srgbClr val="C00000"/>
                </a:solidFill>
              </a:rPr>
              <a:t>2017 </a:t>
            </a:r>
            <a:r>
              <a:rPr lang="en-US" sz="2600" i="1" dirty="0">
                <a:solidFill>
                  <a:schemeClr val="tx1"/>
                </a:solidFill>
              </a:rPr>
              <a:t>– Scientific cooperation</a:t>
            </a:r>
          </a:p>
          <a:p>
            <a:pPr marL="914400" indent="-476250"/>
            <a:r>
              <a:rPr lang="en-US" sz="2600" b="1" i="1" dirty="0">
                <a:solidFill>
                  <a:srgbClr val="C00000"/>
                </a:solidFill>
              </a:rPr>
              <a:t>2019</a:t>
            </a:r>
            <a:r>
              <a:rPr lang="en-US" sz="2600" i="1" dirty="0">
                <a:solidFill>
                  <a:schemeClr val="tx1"/>
                </a:solidFill>
              </a:rPr>
              <a:t> – No Common Declaration, as U.S. refused to accept any reference to global warming</a:t>
            </a:r>
            <a:endParaRPr lang="en-US" sz="2600" i="1" dirty="0">
              <a:solidFill>
                <a:srgbClr val="C00000"/>
              </a:solidFill>
            </a:endParaRPr>
          </a:p>
          <a:p>
            <a:pPr marL="0" indent="0">
              <a:buNone/>
            </a:pPr>
            <a:endParaRPr lang="en-US" sz="2600" dirty="0">
              <a:solidFill>
                <a:schemeClr val="tx1"/>
              </a:solidFill>
            </a:endParaRPr>
          </a:p>
          <a:p>
            <a:endParaRPr lang="en-US" sz="2600" dirty="0">
              <a:solidFill>
                <a:schemeClr val="tx1"/>
              </a:solidFill>
            </a:endParaRPr>
          </a:p>
        </p:txBody>
      </p:sp>
    </p:spTree>
    <p:extLst>
      <p:ext uri="{BB962C8B-B14F-4D97-AF65-F5344CB8AC3E}">
        <p14:creationId xmlns:p14="http://schemas.microsoft.com/office/powerpoint/2010/main" val="196656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21A68-C5ED-1B48-BE8F-234F2BB5B041}"/>
              </a:ext>
            </a:extLst>
          </p:cNvPr>
          <p:cNvSpPr>
            <a:spLocks noGrp="1"/>
          </p:cNvSpPr>
          <p:nvPr>
            <p:ph type="title"/>
          </p:nvPr>
        </p:nvSpPr>
        <p:spPr>
          <a:xfrm>
            <a:off x="2158987" y="234779"/>
            <a:ext cx="8587946" cy="1070556"/>
          </a:xfrm>
        </p:spPr>
        <p:txBody>
          <a:bodyPr>
            <a:normAutofit/>
          </a:bodyPr>
          <a:lstStyle/>
          <a:p>
            <a:pPr algn="ctr"/>
            <a:r>
              <a:rPr lang="en-US" b="1" dirty="0">
                <a:solidFill>
                  <a:srgbClr val="C00000"/>
                </a:solidFill>
              </a:rPr>
              <a:t>Ongoing Issues within the Arctic</a:t>
            </a:r>
          </a:p>
        </p:txBody>
      </p:sp>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963114" y="1441502"/>
            <a:ext cx="10979692" cy="55153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600" b="1" dirty="0">
                <a:solidFill>
                  <a:srgbClr val="C00000"/>
                </a:solidFill>
              </a:rPr>
              <a:t>Canada </a:t>
            </a:r>
            <a:r>
              <a:rPr lang="en-US" sz="2600" dirty="0">
                <a:solidFill>
                  <a:schemeClr val="tx1"/>
                </a:solidFill>
              </a:rPr>
              <a:t>– Requires every ship within Northwest Passage to register with Canadian Coast Guard, a claim based on UNCLOS treaty, which U.S. challenges</a:t>
            </a:r>
          </a:p>
          <a:p>
            <a:r>
              <a:rPr lang="en-US" sz="2600" b="1" dirty="0">
                <a:solidFill>
                  <a:srgbClr val="C00000"/>
                </a:solidFill>
              </a:rPr>
              <a:t>Greenland/Denmark </a:t>
            </a:r>
            <a:r>
              <a:rPr lang="en-US" sz="2600" i="1" dirty="0">
                <a:solidFill>
                  <a:schemeClr val="tx1"/>
                </a:solidFill>
              </a:rPr>
              <a:t>– </a:t>
            </a:r>
            <a:r>
              <a:rPr lang="en-US" sz="2600" dirty="0">
                <a:solidFill>
                  <a:schemeClr val="tx1"/>
                </a:solidFill>
              </a:rPr>
              <a:t>Increasing U.S. interest led to expanding Thule Air Base, reopening consulate in Nuuk, expanded development aid, and Trump’s offer to buy Greenland</a:t>
            </a:r>
          </a:p>
          <a:p>
            <a:r>
              <a:rPr lang="en-US" sz="2600" b="1" dirty="0">
                <a:solidFill>
                  <a:srgbClr val="C00000"/>
                </a:solidFill>
              </a:rPr>
              <a:t>Norway</a:t>
            </a:r>
            <a:r>
              <a:rPr lang="en-US" sz="2600" dirty="0">
                <a:solidFill>
                  <a:schemeClr val="tx1"/>
                </a:solidFill>
              </a:rPr>
              <a:t> – Russian assertiveness around Kola Peninsula brought calls for expanded NATO presence in the Arctic.</a:t>
            </a:r>
          </a:p>
          <a:p>
            <a:r>
              <a:rPr lang="en-US" sz="2600" b="1" dirty="0">
                <a:solidFill>
                  <a:srgbClr val="C00000"/>
                </a:solidFill>
              </a:rPr>
              <a:t>Russia</a:t>
            </a:r>
            <a:r>
              <a:rPr lang="en-US" sz="2600" dirty="0">
                <a:solidFill>
                  <a:schemeClr val="tx1"/>
                </a:solidFill>
              </a:rPr>
              <a:t> – Similar to Canada, Russia claims under UNCLOS right to impose fees for passage through Northern Sea Route and require Russian icebreaker escort.</a:t>
            </a:r>
          </a:p>
          <a:p>
            <a:pPr marL="0" indent="0">
              <a:buNone/>
            </a:pPr>
            <a:endParaRPr lang="en-US" sz="2600" dirty="0">
              <a:solidFill>
                <a:schemeClr val="tx1"/>
              </a:solidFill>
            </a:endParaRPr>
          </a:p>
          <a:p>
            <a:endParaRPr lang="en-US" sz="2600" dirty="0">
              <a:solidFill>
                <a:schemeClr val="tx1"/>
              </a:solidFill>
            </a:endParaRPr>
          </a:p>
        </p:txBody>
      </p:sp>
    </p:spTree>
    <p:extLst>
      <p:ext uri="{BB962C8B-B14F-4D97-AF65-F5344CB8AC3E}">
        <p14:creationId xmlns:p14="http://schemas.microsoft.com/office/powerpoint/2010/main" val="107577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21A68-C5ED-1B48-BE8F-234F2BB5B041}"/>
              </a:ext>
            </a:extLst>
          </p:cNvPr>
          <p:cNvSpPr>
            <a:spLocks noGrp="1"/>
          </p:cNvSpPr>
          <p:nvPr>
            <p:ph type="title"/>
          </p:nvPr>
        </p:nvSpPr>
        <p:spPr>
          <a:xfrm>
            <a:off x="2158987" y="234779"/>
            <a:ext cx="8587946" cy="1070556"/>
          </a:xfrm>
        </p:spPr>
        <p:txBody>
          <a:bodyPr>
            <a:normAutofit fontScale="90000"/>
          </a:bodyPr>
          <a:lstStyle/>
          <a:p>
            <a:pPr algn="ctr"/>
            <a:r>
              <a:rPr lang="en-US" b="1" dirty="0">
                <a:solidFill>
                  <a:srgbClr val="C00000"/>
                </a:solidFill>
              </a:rPr>
              <a:t>United Nations Convention on</a:t>
            </a:r>
            <a:br>
              <a:rPr lang="en-US" b="1" dirty="0">
                <a:solidFill>
                  <a:srgbClr val="C00000"/>
                </a:solidFill>
              </a:rPr>
            </a:br>
            <a:r>
              <a:rPr lang="en-US" b="1" dirty="0">
                <a:solidFill>
                  <a:srgbClr val="C00000"/>
                </a:solidFill>
              </a:rPr>
              <a:t>The Law of the Sea (UNCLOS)</a:t>
            </a:r>
          </a:p>
        </p:txBody>
      </p:sp>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568411" y="1441502"/>
            <a:ext cx="11374395" cy="55153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solidFill>
                  <a:srgbClr val="C00000"/>
                </a:solidFill>
              </a:rPr>
              <a:t>1982-94 </a:t>
            </a:r>
            <a:r>
              <a:rPr lang="en-US" sz="2400" dirty="0">
                <a:solidFill>
                  <a:schemeClr val="tx1"/>
                </a:solidFill>
              </a:rPr>
              <a:t>– The Law of the Sea Treaty was negotiated and came into effect once 60 nations ratified it.  There are now 167 parties to the treaty.  </a:t>
            </a:r>
          </a:p>
          <a:p>
            <a:r>
              <a:rPr lang="en-US" sz="2400" b="1" dirty="0">
                <a:solidFill>
                  <a:srgbClr val="C00000"/>
                </a:solidFill>
              </a:rPr>
              <a:t>UNCLOS</a:t>
            </a:r>
            <a:r>
              <a:rPr lang="en-US" sz="2400" dirty="0">
                <a:solidFill>
                  <a:schemeClr val="tx1"/>
                </a:solidFill>
              </a:rPr>
              <a:t> defines the rights and responsibilities of nations with respect to their use of the world’s oceans, establishing guidelines for businesses, the environment, and the management of marine natural resources.</a:t>
            </a:r>
          </a:p>
          <a:p>
            <a:r>
              <a:rPr lang="en-US" sz="2400" b="1" dirty="0">
                <a:solidFill>
                  <a:srgbClr val="C00000"/>
                </a:solidFill>
              </a:rPr>
              <a:t>U.S. </a:t>
            </a:r>
            <a:r>
              <a:rPr lang="en-US" sz="2400" i="1" dirty="0">
                <a:solidFill>
                  <a:schemeClr val="tx1"/>
                </a:solidFill>
              </a:rPr>
              <a:t>– </a:t>
            </a:r>
            <a:r>
              <a:rPr lang="en-US" sz="2400" dirty="0">
                <a:solidFill>
                  <a:schemeClr val="tx1"/>
                </a:solidFill>
              </a:rPr>
              <a:t>Reagan had some reservations about UNCLOS, but these were addressed in amendments under Bush 1, so in 1994, Clinton signed the agreement, but the Senate never ratified it.</a:t>
            </a:r>
          </a:p>
          <a:p>
            <a:r>
              <a:rPr lang="en-US" sz="2400" b="1" dirty="0">
                <a:solidFill>
                  <a:srgbClr val="C00000"/>
                </a:solidFill>
              </a:rPr>
              <a:t>2012</a:t>
            </a:r>
            <a:r>
              <a:rPr lang="en-US" sz="2400" dirty="0">
                <a:solidFill>
                  <a:schemeClr val="tx1"/>
                </a:solidFill>
              </a:rPr>
              <a:t> – The Pentagon, the U.S. Chamber of Commerce, every living former Secretary State, the Senate Foreign Relations Committee (SFRC), and many others sought to get the treaty ratified, but 34 Republicans gave SFRC Chairman John Kerry a letter pledging to vote NO, thus scuttling any hope.  No further attempts have been made.</a:t>
            </a:r>
          </a:p>
        </p:txBody>
      </p:sp>
    </p:spTree>
    <p:extLst>
      <p:ext uri="{BB962C8B-B14F-4D97-AF65-F5344CB8AC3E}">
        <p14:creationId xmlns:p14="http://schemas.microsoft.com/office/powerpoint/2010/main" val="26386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F001-A485-4B4A-A7DC-4991A183142C}"/>
              </a:ext>
            </a:extLst>
          </p:cNvPr>
          <p:cNvSpPr>
            <a:spLocks noGrp="1"/>
          </p:cNvSpPr>
          <p:nvPr>
            <p:ph type="title"/>
          </p:nvPr>
        </p:nvSpPr>
        <p:spPr>
          <a:xfrm>
            <a:off x="2619632" y="6009684"/>
            <a:ext cx="8824718" cy="848404"/>
          </a:xfrm>
        </p:spPr>
        <p:txBody>
          <a:bodyPr>
            <a:noAutofit/>
          </a:bodyPr>
          <a:lstStyle/>
          <a:p>
            <a:pPr algn="ctr"/>
            <a:r>
              <a:rPr lang="en-US" sz="2000" dirty="0"/>
              <a:t> </a:t>
            </a:r>
            <a:r>
              <a:rPr lang="en-US" sz="2000" dirty="0">
                <a:solidFill>
                  <a:schemeClr val="tx1"/>
                </a:solidFill>
              </a:rPr>
              <a:t> </a:t>
            </a:r>
            <a:r>
              <a:rPr lang="en-US" sz="2000" b="1" dirty="0">
                <a:solidFill>
                  <a:srgbClr val="00B0F0"/>
                </a:solidFill>
              </a:rPr>
              <a:t>Parties	       	</a:t>
            </a:r>
            <a:r>
              <a:rPr lang="en-US" sz="2000" dirty="0"/>
              <a:t>  </a:t>
            </a:r>
            <a:r>
              <a:rPr lang="en-US" sz="2000" b="1" dirty="0">
                <a:solidFill>
                  <a:srgbClr val="B2E8FF"/>
                </a:solidFill>
              </a:rPr>
              <a:t>Signatories		      </a:t>
            </a:r>
            <a:r>
              <a:rPr lang="en-US" sz="2000" b="1" dirty="0">
                <a:solidFill>
                  <a:srgbClr val="C00000"/>
                </a:solidFill>
              </a:rPr>
              <a:t> Non-parties</a:t>
            </a:r>
            <a:br>
              <a:rPr lang="en-US" sz="2000" dirty="0"/>
            </a:br>
            <a:r>
              <a:rPr lang="en-US" sz="2000" dirty="0"/>
              <a:t>  </a:t>
            </a:r>
            <a:r>
              <a:rPr lang="en-US" sz="2000" b="1" dirty="0">
                <a:solidFill>
                  <a:srgbClr val="0070C0"/>
                </a:solidFill>
              </a:rPr>
              <a:t>Parties, dually represented by the </a:t>
            </a:r>
            <a:r>
              <a:rPr lang="en-US" sz="2000" b="1" dirty="0">
                <a:solidFill>
                  <a:srgbClr val="0070C0"/>
                </a:solidFill>
                <a:hlinkClick r:id="rId2" tooltip="European Union">
                  <a:extLst>
                    <a:ext uri="{A12FA001-AC4F-418D-AE19-62706E023703}">
                      <ahyp:hlinkClr xmlns:ahyp="http://schemas.microsoft.com/office/drawing/2018/hyperlinkcolor" val="tx"/>
                    </a:ext>
                  </a:extLst>
                </a:hlinkClick>
              </a:rPr>
              <a:t>European Union</a:t>
            </a:r>
            <a:br>
              <a:rPr lang="en-US" sz="2000" dirty="0"/>
            </a:br>
            <a:r>
              <a:rPr lang="en-US" sz="2000" b="1" dirty="0">
                <a:solidFill>
                  <a:schemeClr val="tx1"/>
                </a:solidFill>
              </a:rPr>
              <a:t>			</a:t>
            </a:r>
            <a:br>
              <a:rPr lang="en-US" sz="2000" dirty="0"/>
            </a:br>
            <a:r>
              <a:rPr lang="en-US" sz="2000" dirty="0"/>
              <a:t>  </a:t>
            </a:r>
            <a:br>
              <a:rPr lang="en-US" sz="2000" dirty="0"/>
            </a:br>
            <a:endParaRPr lang="en-US" sz="2000" dirty="0"/>
          </a:p>
        </p:txBody>
      </p:sp>
      <p:pic>
        <p:nvPicPr>
          <p:cNvPr id="9" name="Content Placeholder 8">
            <a:extLst>
              <a:ext uri="{FF2B5EF4-FFF2-40B4-BE49-F238E27FC236}">
                <a16:creationId xmlns:a16="http://schemas.microsoft.com/office/drawing/2014/main" id="{74944824-8F37-A245-BACC-F00ADDEC73EA}"/>
              </a:ext>
            </a:extLst>
          </p:cNvPr>
          <p:cNvPicPr>
            <a:picLocks noGrp="1" noChangeAspect="1"/>
          </p:cNvPicPr>
          <p:nvPr>
            <p:ph idx="1"/>
          </p:nvPr>
        </p:nvPicPr>
        <p:blipFill>
          <a:blip r:embed="rId3"/>
          <a:stretch>
            <a:fillRect/>
          </a:stretch>
        </p:blipFill>
        <p:spPr>
          <a:xfrm>
            <a:off x="1872547" y="825363"/>
            <a:ext cx="10017743" cy="5129084"/>
          </a:xfrm>
        </p:spPr>
      </p:pic>
      <p:sp>
        <p:nvSpPr>
          <p:cNvPr id="10" name="TextBox 9">
            <a:extLst>
              <a:ext uri="{FF2B5EF4-FFF2-40B4-BE49-F238E27FC236}">
                <a16:creationId xmlns:a16="http://schemas.microsoft.com/office/drawing/2014/main" id="{39A97C39-CFD5-4842-AEB9-1B1210ECC673}"/>
              </a:ext>
            </a:extLst>
          </p:cNvPr>
          <p:cNvSpPr txBox="1"/>
          <p:nvPr/>
        </p:nvSpPr>
        <p:spPr>
          <a:xfrm>
            <a:off x="2619632" y="185351"/>
            <a:ext cx="8266671" cy="584775"/>
          </a:xfrm>
          <a:prstGeom prst="rect">
            <a:avLst/>
          </a:prstGeom>
          <a:noFill/>
        </p:spPr>
        <p:txBody>
          <a:bodyPr wrap="square" rtlCol="0">
            <a:spAutoFit/>
          </a:bodyPr>
          <a:lstStyle/>
          <a:p>
            <a:pPr algn="ctr"/>
            <a:r>
              <a:rPr lang="en-US" sz="3200" b="1" dirty="0">
                <a:solidFill>
                  <a:srgbClr val="C00000"/>
                </a:solidFill>
              </a:rPr>
              <a:t>Parties to the Law of the Sea Treaty</a:t>
            </a:r>
          </a:p>
        </p:txBody>
      </p:sp>
    </p:spTree>
    <p:extLst>
      <p:ext uri="{BB962C8B-B14F-4D97-AF65-F5344CB8AC3E}">
        <p14:creationId xmlns:p14="http://schemas.microsoft.com/office/powerpoint/2010/main" val="34563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21A68-C5ED-1B48-BE8F-234F2BB5B041}"/>
              </a:ext>
            </a:extLst>
          </p:cNvPr>
          <p:cNvSpPr>
            <a:spLocks noGrp="1"/>
          </p:cNvSpPr>
          <p:nvPr>
            <p:ph type="title"/>
          </p:nvPr>
        </p:nvSpPr>
        <p:spPr>
          <a:xfrm>
            <a:off x="1053806" y="551793"/>
            <a:ext cx="10889000" cy="1215545"/>
          </a:xfrm>
        </p:spPr>
        <p:txBody>
          <a:bodyPr>
            <a:normAutofit/>
          </a:bodyPr>
          <a:lstStyle/>
          <a:p>
            <a:pPr algn="ctr"/>
            <a:r>
              <a:rPr lang="en-US" b="1" dirty="0">
                <a:solidFill>
                  <a:srgbClr val="C00000"/>
                </a:solidFill>
              </a:rPr>
              <a:t>The Arctic Institute on June 2020 Memo</a:t>
            </a:r>
            <a:br>
              <a:rPr lang="en-US" b="1" dirty="0">
                <a:solidFill>
                  <a:srgbClr val="C00000"/>
                </a:solidFill>
              </a:rPr>
            </a:br>
            <a:r>
              <a:rPr lang="en-US" b="1" dirty="0">
                <a:solidFill>
                  <a:srgbClr val="C00000"/>
                </a:solidFill>
              </a:rPr>
              <a:t>A Shifting Focus of U.S. Arctic Policy</a:t>
            </a:r>
          </a:p>
        </p:txBody>
      </p:sp>
      <p:sp>
        <p:nvSpPr>
          <p:cNvPr id="7" name="Content Placeholder 2">
            <a:extLst>
              <a:ext uri="{FF2B5EF4-FFF2-40B4-BE49-F238E27FC236}">
                <a16:creationId xmlns:a16="http://schemas.microsoft.com/office/drawing/2014/main" id="{AB70B2A9-2C4F-3C49-8887-C30CC618EC61}"/>
              </a:ext>
            </a:extLst>
          </p:cNvPr>
          <p:cNvSpPr txBox="1">
            <a:spLocks/>
          </p:cNvSpPr>
          <p:nvPr/>
        </p:nvSpPr>
        <p:spPr>
          <a:xfrm>
            <a:off x="1053807" y="1901673"/>
            <a:ext cx="10536832" cy="45485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600" dirty="0">
                <a:solidFill>
                  <a:schemeClr val="tx1"/>
                </a:solidFill>
              </a:rPr>
              <a:t>Trump presidential memo focused Arctic policy on:</a:t>
            </a:r>
          </a:p>
          <a:p>
            <a:pPr lvl="1"/>
            <a:r>
              <a:rPr lang="en-US" sz="2400" dirty="0">
                <a:solidFill>
                  <a:schemeClr val="tx1"/>
                </a:solidFill>
              </a:rPr>
              <a:t>perceived threat from China, AND </a:t>
            </a:r>
          </a:p>
          <a:p>
            <a:pPr lvl="1"/>
            <a:r>
              <a:rPr lang="en-US" sz="2400" dirty="0">
                <a:solidFill>
                  <a:schemeClr val="tx1"/>
                </a:solidFill>
              </a:rPr>
              <a:t>an overwhelmingly military response </a:t>
            </a:r>
          </a:p>
          <a:p>
            <a:r>
              <a:rPr lang="en-US" sz="2600" dirty="0">
                <a:solidFill>
                  <a:schemeClr val="tx1"/>
                </a:solidFill>
              </a:rPr>
              <a:t>Called for:</a:t>
            </a:r>
          </a:p>
          <a:p>
            <a:pPr lvl="1"/>
            <a:r>
              <a:rPr lang="en-US" sz="2400" dirty="0">
                <a:solidFill>
                  <a:schemeClr val="tx1"/>
                </a:solidFill>
              </a:rPr>
              <a:t>Launching 6 new “polar security cutters,”</a:t>
            </a:r>
          </a:p>
          <a:p>
            <a:pPr lvl="1"/>
            <a:r>
              <a:rPr lang="en-US" sz="2400" dirty="0">
                <a:solidFill>
                  <a:schemeClr val="tx1"/>
                </a:solidFill>
              </a:rPr>
              <a:t>Launching 3 heavy icebreakers by 2029, and</a:t>
            </a:r>
          </a:p>
          <a:p>
            <a:pPr lvl="1"/>
            <a:r>
              <a:rPr lang="en-US" sz="2400" dirty="0">
                <a:solidFill>
                  <a:schemeClr val="tx1"/>
                </a:solidFill>
              </a:rPr>
              <a:t>Establishing 2 domestic and 2 international support bases</a:t>
            </a:r>
          </a:p>
          <a:p>
            <a:r>
              <a:rPr lang="en-US" sz="2600" dirty="0">
                <a:solidFill>
                  <a:schemeClr val="tx1"/>
                </a:solidFill>
              </a:rPr>
              <a:t>Obama-era Arctic policies made no mention of </a:t>
            </a:r>
            <a:r>
              <a:rPr lang="en-US" sz="2600">
                <a:solidFill>
                  <a:schemeClr val="tx1"/>
                </a:solidFill>
              </a:rPr>
              <a:t>China;  no </a:t>
            </a:r>
            <a:r>
              <a:rPr lang="en-US" sz="2600" dirty="0">
                <a:solidFill>
                  <a:schemeClr val="tx1"/>
                </a:solidFill>
              </a:rPr>
              <a:t>clear Arctic policy as yet from Biden</a:t>
            </a:r>
          </a:p>
          <a:p>
            <a:pPr lvl="1"/>
            <a:endParaRPr lang="en-US" sz="2400" dirty="0">
              <a:solidFill>
                <a:schemeClr val="tx1"/>
              </a:solidFill>
            </a:endParaRPr>
          </a:p>
        </p:txBody>
      </p:sp>
    </p:spTree>
    <p:extLst>
      <p:ext uri="{BB962C8B-B14F-4D97-AF65-F5344CB8AC3E}">
        <p14:creationId xmlns:p14="http://schemas.microsoft.com/office/powerpoint/2010/main" val="6585802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13552</TotalTime>
  <Words>675</Words>
  <Application>Microsoft Macintosh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Great Decisions 2021</vt:lpstr>
      <vt:lpstr>Nations of the Arctic</vt:lpstr>
      <vt:lpstr>PowerPoint Presentation</vt:lpstr>
      <vt:lpstr>PowerPoint Presentation</vt:lpstr>
      <vt:lpstr>International Organizations/Agreements Relevant to the Arctic</vt:lpstr>
      <vt:lpstr>Ongoing Issues within the Arctic</vt:lpstr>
      <vt:lpstr>United Nations Convention on The Law of the Sea (UNCLOS)</vt:lpstr>
      <vt:lpstr>  Parties           Signatories         Non-parties   Parties, dually represented by the European Union        </vt:lpstr>
      <vt:lpstr>The Arctic Institute on June 2020 Memo A Shifting Focus of U.S. Arctic Policy</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Francis</dc:creator>
  <cp:lastModifiedBy>joyce.francis.pt@gmail.com</cp:lastModifiedBy>
  <cp:revision>93</cp:revision>
  <cp:lastPrinted>2021-02-15T21:22:57Z</cp:lastPrinted>
  <dcterms:created xsi:type="dcterms:W3CDTF">2021-01-20T19:44:26Z</dcterms:created>
  <dcterms:modified xsi:type="dcterms:W3CDTF">2021-02-24T22:42:42Z</dcterms:modified>
</cp:coreProperties>
</file>