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62" r:id="rId2"/>
    <p:sldId id="261" r:id="rId3"/>
    <p:sldId id="268" r:id="rId4"/>
    <p:sldId id="273" r:id="rId5"/>
    <p:sldId id="269" r:id="rId6"/>
    <p:sldId id="272" r:id="rId7"/>
    <p:sldId id="274" r:id="rId8"/>
    <p:sldId id="276" r:id="rId9"/>
    <p:sldId id="275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5"/>
    <p:restoredTop sz="94490"/>
  </p:normalViewPr>
  <p:slideViewPr>
    <p:cSldViewPr snapToGrid="0" snapToObjects="1" showGuides="1">
      <p:cViewPr varScale="1">
        <p:scale>
          <a:sx n="77" d="100"/>
          <a:sy n="77" d="100"/>
        </p:scale>
        <p:origin x="246" y="96"/>
      </p:cViewPr>
      <p:guideLst>
        <p:guide orient="horz" pos="2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A9F381-D3F8-BF4C-A237-1BC574163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7467-801D-2143-AEFF-321D5591B2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08C5-004D-8D41-9423-AFDFB022291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E2B6-F1D5-B049-AA7A-7BC5F0DF0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88678-327F-704A-9BEB-E0602FCA81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A467-2D2A-4D4A-945A-539FB4CDE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8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news/uk-politics-3281088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77B8-7DF8-1C48-AF94-17B156315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482" y="356820"/>
            <a:ext cx="9535886" cy="122464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Great Decisions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234A3-1F83-6441-85CD-73121142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1853" y="1581462"/>
            <a:ext cx="9797143" cy="229289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25000"/>
                  </a:schemeClr>
                </a:solidFill>
              </a:rPr>
              <a:t>America’s largest foreign affairs education &amp; discussion program. Now in its 67</a:t>
            </a:r>
            <a:r>
              <a:rPr lang="en-US" sz="4400" b="1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</a:rPr>
              <a:t> year!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44C6-5F95-9444-9899-F0F3640BB96D}"/>
              </a:ext>
            </a:extLst>
          </p:cNvPr>
          <p:cNvSpPr txBox="1"/>
          <p:nvPr/>
        </p:nvSpPr>
        <p:spPr>
          <a:xfrm>
            <a:off x="3143533" y="4437277"/>
            <a:ext cx="7021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CHAPTER 3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Brexit and the EU</a:t>
            </a:r>
            <a:endParaRPr lang="en-US" sz="4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1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2" y="276330"/>
            <a:ext cx="10392031" cy="7420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Timeline of U.K’s Reluctant EU Integration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061358" y="1189100"/>
            <a:ext cx="10755504" cy="5392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</a:rPr>
              <a:t>Post WWII </a:t>
            </a:r>
            <a:r>
              <a:rPr lang="en-US" sz="2800" dirty="0">
                <a:solidFill>
                  <a:schemeClr val="tx1"/>
                </a:solidFill>
              </a:rPr>
              <a:t>– Churchill argued for a U.S. of Europe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1949</a:t>
            </a:r>
            <a:r>
              <a:rPr lang="en-US" sz="2800" dirty="0">
                <a:solidFill>
                  <a:schemeClr val="tx1"/>
                </a:solidFill>
              </a:rPr>
              <a:t> – Council of Europe with U.K. </a:t>
            </a:r>
            <a:r>
              <a:rPr lang="en-US" sz="2800">
                <a:solidFill>
                  <a:schemeClr val="tx1"/>
                </a:solidFill>
              </a:rPr>
              <a:t>as a founding </a:t>
            </a:r>
            <a:r>
              <a:rPr lang="en-US" sz="2800" dirty="0">
                <a:solidFill>
                  <a:schemeClr val="tx1"/>
                </a:solidFill>
              </a:rPr>
              <a:t>member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1951</a:t>
            </a:r>
            <a:r>
              <a:rPr lang="en-US" sz="2800" dirty="0">
                <a:solidFill>
                  <a:schemeClr val="tx1"/>
                </a:solidFill>
              </a:rPr>
              <a:t> – European Coal &amp; Steel Community (ECSC), which Britain declined to join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1957 </a:t>
            </a:r>
            <a:r>
              <a:rPr lang="en-US" sz="2800" dirty="0">
                <a:solidFill>
                  <a:schemeClr val="tx1"/>
                </a:solidFill>
              </a:rPr>
              <a:t>– Treaty of Rome stablished the European Economic Council (EEC), which Britain declined to join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1961</a:t>
            </a:r>
            <a:r>
              <a:rPr lang="en-US" sz="2800" dirty="0">
                <a:solidFill>
                  <a:schemeClr val="tx1"/>
                </a:solidFill>
              </a:rPr>
              <a:t> – Britain sought entry into EEC, but blocked by France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1973</a:t>
            </a:r>
            <a:r>
              <a:rPr lang="en-US" sz="2800" dirty="0">
                <a:solidFill>
                  <a:schemeClr val="tx1"/>
                </a:solidFill>
              </a:rPr>
              <a:t> – Britain joins EEC, along with Denmark &amp; Ireland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1976</a:t>
            </a:r>
            <a:r>
              <a:rPr lang="en-US" sz="2800" dirty="0">
                <a:solidFill>
                  <a:schemeClr val="tx1"/>
                </a:solidFill>
              </a:rPr>
              <a:t> – EEC referendum in U.K. results in 67% support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1981</a:t>
            </a:r>
            <a:r>
              <a:rPr lang="en-US" sz="2800" dirty="0">
                <a:solidFill>
                  <a:schemeClr val="tx1"/>
                </a:solidFill>
              </a:rPr>
              <a:t> – Greece joins EEC, then </a:t>
            </a:r>
            <a:r>
              <a:rPr lang="en-US" sz="2800" b="1" dirty="0">
                <a:solidFill>
                  <a:srgbClr val="C00000"/>
                </a:solidFill>
              </a:rPr>
              <a:t>1986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Spain &amp; Portugal</a:t>
            </a:r>
          </a:p>
        </p:txBody>
      </p:sp>
    </p:spTree>
    <p:extLst>
      <p:ext uri="{BB962C8B-B14F-4D97-AF65-F5344CB8AC3E}">
        <p14:creationId xmlns:p14="http://schemas.microsoft.com/office/powerpoint/2010/main" val="345745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78" y="336521"/>
            <a:ext cx="10359851" cy="7420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Timeline of European Integration (cont.)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061358" y="1369971"/>
            <a:ext cx="10755504" cy="5392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</a:rPr>
              <a:t>1985 </a:t>
            </a:r>
            <a:r>
              <a:rPr lang="en-US" sz="2800" dirty="0">
                <a:solidFill>
                  <a:schemeClr val="tx1"/>
                </a:solidFill>
              </a:rPr>
              <a:t>– Schengen Agreement eliminates internal border checks amongst 5 states, which would grow to 26.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1992</a:t>
            </a:r>
            <a:r>
              <a:rPr lang="en-US" sz="2800" dirty="0">
                <a:solidFill>
                  <a:schemeClr val="tx1"/>
                </a:solidFill>
              </a:rPr>
              <a:t> – Maastricht Treaty establishes European Union (EU), moving toward an economic &amp; monetary union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1994</a:t>
            </a:r>
            <a:r>
              <a:rPr lang="en-US" sz="2800" dirty="0">
                <a:solidFill>
                  <a:schemeClr val="tx1"/>
                </a:solidFill>
              </a:rPr>
              <a:t> – Sweden, Austria, &amp; Finland join EU, covering western Europe except Switzerland &amp; Norway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1999</a:t>
            </a:r>
            <a:r>
              <a:rPr lang="en-US" sz="2800" dirty="0">
                <a:solidFill>
                  <a:schemeClr val="tx1"/>
                </a:solidFill>
              </a:rPr>
              <a:t> – Eurozone of 12 countries is largest cash changeover in history, with Sweden, U.K. &amp; Denmark opting out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Post-Soviet Union </a:t>
            </a: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 2013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Several eastern European countries joined EU, with most recent being Croatia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6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BE5C-09AB-134C-B686-9B93859B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71" y="463336"/>
            <a:ext cx="6731945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EU/Schengen Area/Eurozone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C00000"/>
                </a:solidFill>
              </a:rPr>
              <a:t>before</a:t>
            </a:r>
            <a:r>
              <a:rPr lang="en-US" b="1" dirty="0">
                <a:solidFill>
                  <a:srgbClr val="C00000"/>
                </a:solidFill>
              </a:rPr>
              <a:t> Brexit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AE1A3-7307-EC45-8D9A-8BCA20C91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634" y="1744226"/>
            <a:ext cx="11065635" cy="49035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BDDB4-7830-3149-B7ED-C7B670892288}"/>
              </a:ext>
            </a:extLst>
          </p:cNvPr>
          <p:cNvSpPr txBox="1"/>
          <p:nvPr/>
        </p:nvSpPr>
        <p:spPr>
          <a:xfrm>
            <a:off x="4953638" y="6060414"/>
            <a:ext cx="368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EU + </a:t>
            </a:r>
            <a:r>
              <a:rPr lang="en-US" sz="1200" dirty="0"/>
              <a:t>Iceland, Norway &amp; Switzerland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EU - </a:t>
            </a:r>
            <a:r>
              <a:rPr lang="en-US" sz="1200" dirty="0"/>
              <a:t>Ireland, UK, Croatia, Bulgaria &amp; Romania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B6381-28C2-AC4F-9D10-AF13AB16DD68}"/>
              </a:ext>
            </a:extLst>
          </p:cNvPr>
          <p:cNvSpPr txBox="1"/>
          <p:nvPr/>
        </p:nvSpPr>
        <p:spPr>
          <a:xfrm>
            <a:off x="8902838" y="6027003"/>
            <a:ext cx="3165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EU - </a:t>
            </a:r>
            <a:r>
              <a:rPr lang="en-US" sz="1200" dirty="0"/>
              <a:t>UK, Sweden, Denmark, Czech Rep, Poland, Croatia, Hungary,</a:t>
            </a:r>
            <a:br>
              <a:rPr lang="en-US" sz="1200" dirty="0"/>
            </a:br>
            <a:r>
              <a:rPr lang="en-US" sz="1200" dirty="0"/>
              <a:t>Romania, &amp; Bulgaria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271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2" y="276330"/>
            <a:ext cx="7239838" cy="7420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Road to </a:t>
            </a:r>
            <a:r>
              <a:rPr lang="en-US" b="1" dirty="0" err="1">
                <a:solidFill>
                  <a:srgbClr val="C00000"/>
                </a:solidFill>
              </a:rPr>
              <a:t>Euroskepticism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870439" y="1189100"/>
            <a:ext cx="11056954" cy="566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C00000"/>
                </a:solidFill>
              </a:rPr>
              <a:t>1997</a:t>
            </a:r>
            <a:r>
              <a:rPr lang="en-US" sz="2600" dirty="0">
                <a:solidFill>
                  <a:schemeClr val="tx1"/>
                </a:solidFill>
              </a:rPr>
              <a:t> – </a:t>
            </a:r>
            <a:r>
              <a:rPr lang="en-US" sz="2600" dirty="0" err="1">
                <a:solidFill>
                  <a:schemeClr val="tx1"/>
                </a:solidFill>
              </a:rPr>
              <a:t>Labour</a:t>
            </a:r>
            <a:r>
              <a:rPr lang="en-US" sz="2600" dirty="0">
                <a:solidFill>
                  <a:schemeClr val="tx1"/>
                </a:solidFill>
              </a:rPr>
              <a:t> Party landslide allowed PM Tony Blair to institute social protections coveted his political left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2009</a:t>
            </a:r>
            <a:r>
              <a:rPr lang="en-US" sz="2600" dirty="0">
                <a:solidFill>
                  <a:schemeClr val="tx1"/>
                </a:solidFill>
              </a:rPr>
              <a:t> – Euro crisis &amp; </a:t>
            </a:r>
            <a:r>
              <a:rPr lang="en-US" sz="2600" b="1" dirty="0">
                <a:solidFill>
                  <a:srgbClr val="C00000"/>
                </a:solidFill>
              </a:rPr>
              <a:t>2015</a:t>
            </a:r>
            <a:r>
              <a:rPr lang="en-US" sz="2600" dirty="0">
                <a:solidFill>
                  <a:schemeClr val="tx1"/>
                </a:solidFill>
              </a:rPr>
              <a:t> Migration crisis made </a:t>
            </a:r>
            <a:r>
              <a:rPr lang="en-US" sz="2600" dirty="0" err="1">
                <a:solidFill>
                  <a:schemeClr val="tx1"/>
                </a:solidFill>
              </a:rPr>
              <a:t>Euroskepticism</a:t>
            </a:r>
            <a:r>
              <a:rPr lang="en-US" sz="2600" dirty="0">
                <a:solidFill>
                  <a:schemeClr val="tx1"/>
                </a:solidFill>
              </a:rPr>
              <a:t> a wedge issue within both Conservative &amp; </a:t>
            </a:r>
            <a:r>
              <a:rPr lang="en-US" sz="2600" dirty="0" err="1">
                <a:solidFill>
                  <a:schemeClr val="tx1"/>
                </a:solidFill>
              </a:rPr>
              <a:t>Labour</a:t>
            </a:r>
            <a:r>
              <a:rPr lang="en-US" sz="2600" dirty="0">
                <a:solidFill>
                  <a:schemeClr val="tx1"/>
                </a:solidFill>
              </a:rPr>
              <a:t> parties.  Pro-EU Liberal Democrats broke away from </a:t>
            </a:r>
            <a:r>
              <a:rPr lang="en-US" sz="2600" dirty="0" err="1">
                <a:solidFill>
                  <a:schemeClr val="tx1"/>
                </a:solidFill>
              </a:rPr>
              <a:t>Labour</a:t>
            </a:r>
            <a:r>
              <a:rPr lang="en-US" sz="2600" dirty="0">
                <a:solidFill>
                  <a:schemeClr val="tx1"/>
                </a:solidFill>
              </a:rPr>
              <a:t> &amp; Anti-EU U.K. Independence Party broke from Conservatives 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2014</a:t>
            </a:r>
            <a:r>
              <a:rPr lang="en-US" sz="2600" dirty="0">
                <a:solidFill>
                  <a:schemeClr val="tx1"/>
                </a:solidFill>
              </a:rPr>
              <a:t> – UKIP won big in local elections and largest number of seats of UK’s European Parliament of any party.  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2015</a:t>
            </a:r>
            <a:r>
              <a:rPr lang="en-US" sz="2600" dirty="0">
                <a:solidFill>
                  <a:schemeClr val="tx1"/>
                </a:solidFill>
              </a:rPr>
              <a:t> – European Union Referendum Act (EURA) passed U.K House 544 to 53, but actually didn’t require the government to implement the referendum’s results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6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9B82EE-E309-2A4A-81D4-85B91887D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720" y="226521"/>
            <a:ext cx="5265336" cy="64049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9A624B-474A-9E4E-8351-62078928E1EA}"/>
              </a:ext>
            </a:extLst>
          </p:cNvPr>
          <p:cNvSpPr txBox="1">
            <a:spLocks/>
          </p:cNvSpPr>
          <p:nvPr/>
        </p:nvSpPr>
        <p:spPr>
          <a:xfrm>
            <a:off x="997195" y="1267397"/>
            <a:ext cx="5509114" cy="5701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C00000"/>
                </a:solidFill>
              </a:rPr>
              <a:t>LEAVE</a:t>
            </a:r>
            <a:r>
              <a:rPr lang="en-US" sz="2200" dirty="0">
                <a:solidFill>
                  <a:schemeClr val="tx1"/>
                </a:solidFill>
              </a:rPr>
              <a:t> campaign focused on immigration and revealed extent to which racism remains in U.K. 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LEAVE </a:t>
            </a:r>
            <a:r>
              <a:rPr lang="en-US" sz="2200" dirty="0">
                <a:solidFill>
                  <a:schemeClr val="tx1"/>
                </a:solidFill>
              </a:rPr>
              <a:t>campaign also benefited from pervasive income inequality, one of highest in western world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REMAIN</a:t>
            </a:r>
            <a:r>
              <a:rPr lang="en-US" sz="2200" dirty="0">
                <a:solidFill>
                  <a:schemeClr val="tx1"/>
                </a:solidFill>
              </a:rPr>
              <a:t> campaign suffered from Pro-EU Prime Minister David Cameron’s hesitancy to aggressively work against </a:t>
            </a:r>
            <a:r>
              <a:rPr lang="en-US" sz="2200" dirty="0" err="1">
                <a:solidFill>
                  <a:schemeClr val="tx1"/>
                </a:solidFill>
              </a:rPr>
              <a:t>LEAVEers</a:t>
            </a:r>
            <a:r>
              <a:rPr lang="en-US" sz="2200" dirty="0">
                <a:solidFill>
                  <a:schemeClr val="tx1"/>
                </a:solidFill>
              </a:rPr>
              <a:t> like Boris Johnson in his own Conservative party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REMAIN</a:t>
            </a:r>
            <a:r>
              <a:rPr lang="en-US" sz="2200" dirty="0">
                <a:solidFill>
                  <a:schemeClr val="tx1"/>
                </a:solidFill>
              </a:rPr>
              <a:t> campaign suffered from failure to counter false economic 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9DEF3-AE41-8C4B-BFEA-76AD4BA3044C}"/>
              </a:ext>
            </a:extLst>
          </p:cNvPr>
          <p:cNvSpPr txBox="1"/>
          <p:nvPr/>
        </p:nvSpPr>
        <p:spPr>
          <a:xfrm>
            <a:off x="135924" y="164651"/>
            <a:ext cx="6370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</a:rPr>
              <a:t>U.K. BREXIT VOTE:  LEAVE 51.8% REMAIN 48.1%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5EAFB-CE1D-2242-B78E-59AB3EC2D5E8}"/>
              </a:ext>
            </a:extLst>
          </p:cNvPr>
          <p:cNvSpPr txBox="1"/>
          <p:nvPr/>
        </p:nvSpPr>
        <p:spPr>
          <a:xfrm>
            <a:off x="8428056" y="1653474"/>
            <a:ext cx="159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62% REMAIN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27986-113A-C344-89AB-1F0FF029E258}"/>
              </a:ext>
            </a:extLst>
          </p:cNvPr>
          <p:cNvSpPr txBox="1"/>
          <p:nvPr/>
        </p:nvSpPr>
        <p:spPr>
          <a:xfrm>
            <a:off x="6702599" y="3244334"/>
            <a:ext cx="159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56% REMAIN </a:t>
            </a:r>
          </a:p>
        </p:txBody>
      </p:sp>
    </p:spTree>
    <p:extLst>
      <p:ext uri="{BB962C8B-B14F-4D97-AF65-F5344CB8AC3E}">
        <p14:creationId xmlns:p14="http://schemas.microsoft.com/office/powerpoint/2010/main" val="349750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2" y="260565"/>
            <a:ext cx="7239838" cy="7420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Brexit Fallout for Brits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841398" y="1183482"/>
            <a:ext cx="10951209" cy="5532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Christmas Eve Brexit Agreement </a:t>
            </a:r>
            <a:r>
              <a:rPr lang="en-US" sz="2600" dirty="0">
                <a:solidFill>
                  <a:schemeClr val="tx1"/>
                </a:solidFill>
              </a:rPr>
              <a:t>– Avoids many of the hard Brexit pitfalls but still has impacts: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Irish Border </a:t>
            </a:r>
            <a:r>
              <a:rPr lang="en-US" sz="2600" dirty="0">
                <a:solidFill>
                  <a:schemeClr val="tx1"/>
                </a:solidFill>
              </a:rPr>
              <a:t>– Allows an all-but-invisible border, without checkpoints between Northern Ireland and the Irish Republic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British Residents in EU </a:t>
            </a:r>
            <a:r>
              <a:rPr lang="en-US" sz="2600" dirty="0">
                <a:solidFill>
                  <a:schemeClr val="tx1"/>
                </a:solidFill>
              </a:rPr>
              <a:t>– EU Members will set their own guidelines for any continuing residency by Brits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EU Residents in U.K. </a:t>
            </a:r>
            <a:r>
              <a:rPr lang="en-US" sz="2600" dirty="0">
                <a:solidFill>
                  <a:schemeClr val="tx1"/>
                </a:solidFill>
              </a:rPr>
              <a:t>– Many with less-than-permanent status will have to apply for residency under new immigration guidelines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Trade</a:t>
            </a:r>
            <a:r>
              <a:rPr lang="en-US" sz="2600" dirty="0">
                <a:solidFill>
                  <a:schemeClr val="tx1"/>
                </a:solidFill>
              </a:rPr>
              <a:t> – Goods will not face additional tariffs, but there will be additional transaction costs from new licenses and certificates</a:t>
            </a:r>
          </a:p>
          <a:p>
            <a:pPr marL="0" indent="0" algn="r">
              <a:buNone/>
            </a:pPr>
            <a:r>
              <a:rPr lang="en-US" sz="2400" i="1" dirty="0">
                <a:solidFill>
                  <a:schemeClr val="tx1"/>
                </a:solidFill>
              </a:rPr>
              <a:t>See BBC, “Brexit:  Seven Things Changing on 1 January” at </a:t>
            </a:r>
            <a:r>
              <a:rPr lang="en-US" sz="2400" i="1" dirty="0">
                <a:solidFill>
                  <a:schemeClr val="tx1"/>
                </a:solidFill>
                <a:hlinkClick r:id="rId2"/>
              </a:rPr>
              <a:t>https://www.bbc.com/news/uk-politics-32810887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2" y="260565"/>
            <a:ext cx="7239838" cy="7420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General Brexit Fallout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030584" y="1002612"/>
            <a:ext cx="11056954" cy="566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C00000"/>
                </a:solidFill>
              </a:rPr>
              <a:t>British Regional Influence </a:t>
            </a:r>
            <a:r>
              <a:rPr lang="en-US" sz="2600" dirty="0">
                <a:solidFill>
                  <a:schemeClr val="tx1"/>
                </a:solidFill>
              </a:rPr>
              <a:t>– With new deal, Britain may find itself subject to EU regulations without a vote.  Financial interests may shift from London to Dublin, Paris, &amp; Frankfurt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British Global Influence </a:t>
            </a:r>
            <a:r>
              <a:rPr lang="en-US" sz="2600" dirty="0">
                <a:solidFill>
                  <a:schemeClr val="tx1"/>
                </a:solidFill>
              </a:rPr>
              <a:t>– Retains leadership of 2.4 billion-strong British Commonwealth, but role as U.S. intermediary with Europe will likely shift to Germany &amp; France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Scottish Independence Movement </a:t>
            </a:r>
            <a:r>
              <a:rPr lang="en-US" sz="2600" dirty="0">
                <a:solidFill>
                  <a:schemeClr val="tx1"/>
                </a:solidFill>
              </a:rPr>
              <a:t>– 2014 referendum was defeated 55.3% to 44.7%, but Brexit and inept U.K. handling of COVID have rejuvenated the movement.  Poll shows 58% pro-independence in 2020.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EU Stability </a:t>
            </a:r>
            <a:r>
              <a:rPr lang="en-US" sz="2600" dirty="0">
                <a:solidFill>
                  <a:schemeClr val="tx1"/>
                </a:solidFill>
              </a:rPr>
              <a:t>– EU lost its 2</a:t>
            </a:r>
            <a:r>
              <a:rPr lang="en-US" sz="2600" baseline="30000" dirty="0">
                <a:solidFill>
                  <a:schemeClr val="tx1"/>
                </a:solidFill>
              </a:rPr>
              <a:t>nd</a:t>
            </a:r>
            <a:r>
              <a:rPr lang="en-US" sz="2600" dirty="0">
                <a:solidFill>
                  <a:schemeClr val="tx1"/>
                </a:solidFill>
              </a:rPr>
              <a:t> largest economy and opened door to other </a:t>
            </a:r>
            <a:r>
              <a:rPr lang="en-US" sz="2600" dirty="0" err="1">
                <a:solidFill>
                  <a:schemeClr val="tx1"/>
                </a:solidFill>
              </a:rPr>
              <a:t>exiters</a:t>
            </a:r>
            <a:r>
              <a:rPr lang="en-US" sz="2600" dirty="0">
                <a:solidFill>
                  <a:schemeClr val="tx1"/>
                </a:solidFill>
              </a:rPr>
              <a:t>, but remaining members showed remarkable solidarity in Brexit negotiations</a:t>
            </a:r>
          </a:p>
        </p:txBody>
      </p:sp>
    </p:spTree>
    <p:extLst>
      <p:ext uri="{BB962C8B-B14F-4D97-AF65-F5344CB8AC3E}">
        <p14:creationId xmlns:p14="http://schemas.microsoft.com/office/powerpoint/2010/main" val="289733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2" y="260565"/>
            <a:ext cx="7239838" cy="7420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Discussion Questions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109412" y="1617467"/>
            <a:ext cx="10777788" cy="468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C00000"/>
                </a:solidFill>
              </a:rPr>
              <a:t>U.K. – </a:t>
            </a:r>
            <a:r>
              <a:rPr lang="en-US" sz="2600" dirty="0">
                <a:solidFill>
                  <a:schemeClr val="tx1"/>
                </a:solidFill>
              </a:rPr>
              <a:t>Do you think the British might have a change of heart and reapply to the EU?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Scotland </a:t>
            </a:r>
            <a:r>
              <a:rPr lang="en-US" sz="2600" dirty="0">
                <a:solidFill>
                  <a:schemeClr val="tx1"/>
                </a:solidFill>
              </a:rPr>
              <a:t>– Will the Scottish vote to leave the U.K?  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EU</a:t>
            </a:r>
            <a:r>
              <a:rPr lang="en-US" sz="2600" dirty="0">
                <a:solidFill>
                  <a:schemeClr val="tx1"/>
                </a:solidFill>
              </a:rPr>
              <a:t> – Are there other members who might now consider leaving?  Who will step up and take command of Europe once Angela Merkel is out of the spotlight?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U.S. with U.K./EU </a:t>
            </a:r>
            <a:r>
              <a:rPr lang="en-US" sz="2600" dirty="0">
                <a:solidFill>
                  <a:schemeClr val="tx1"/>
                </a:solidFill>
              </a:rPr>
              <a:t>– Should the U.S. prioritize its “special relationship” with the U.K. or the EU?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Brexit &amp; MAGA </a:t>
            </a:r>
            <a:r>
              <a:rPr lang="en-US" sz="2600" dirty="0">
                <a:solidFill>
                  <a:schemeClr val="tx1"/>
                </a:solidFill>
              </a:rPr>
              <a:t>– Do you see parallels between these two movements?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02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7735</TotalTime>
  <Words>790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Wisp</vt:lpstr>
      <vt:lpstr>Great Decisions 2021</vt:lpstr>
      <vt:lpstr>Timeline of U.K’s Reluctant EU Integration</vt:lpstr>
      <vt:lpstr>Timeline of European Integration (cont.)</vt:lpstr>
      <vt:lpstr>EU/Schengen Area/Eurozone  before Brexit</vt:lpstr>
      <vt:lpstr>The Road to Euroskepticism</vt:lpstr>
      <vt:lpstr>PowerPoint Presentation</vt:lpstr>
      <vt:lpstr>The Brexit Fallout for Brits</vt:lpstr>
      <vt:lpstr>The General Brexit Fallout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Francis</dc:creator>
  <cp:lastModifiedBy>Kim Tingelstad</cp:lastModifiedBy>
  <cp:revision>70</cp:revision>
  <cp:lastPrinted>2021-02-15T21:22:57Z</cp:lastPrinted>
  <dcterms:created xsi:type="dcterms:W3CDTF">2021-01-20T19:44:26Z</dcterms:created>
  <dcterms:modified xsi:type="dcterms:W3CDTF">2021-02-17T20:07:41Z</dcterms:modified>
</cp:coreProperties>
</file>