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9"/>
  </p:handoutMasterIdLst>
  <p:sldIdLst>
    <p:sldId id="262" r:id="rId2"/>
    <p:sldId id="267" r:id="rId3"/>
    <p:sldId id="261" r:id="rId4"/>
    <p:sldId id="268" r:id="rId5"/>
    <p:sldId id="269" r:id="rId6"/>
    <p:sldId id="271" r:id="rId7"/>
    <p:sldId id="265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490"/>
  </p:normalViewPr>
  <p:slideViewPr>
    <p:cSldViewPr snapToGrid="0" snapToObjects="1" showGuides="1">
      <p:cViewPr varScale="1">
        <p:scale>
          <a:sx n="77" d="100"/>
          <a:sy n="77" d="100"/>
        </p:scale>
        <p:origin x="300" y="96"/>
      </p:cViewPr>
      <p:guideLst>
        <p:guide orient="horz" pos="20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A9F381-D3F8-BF4C-A237-1BC574163C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C37467-801D-2143-AEFF-321D5591B2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408C5-004D-8D41-9423-AFDFB0222912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AE2B6-F1D5-B049-AA7A-7BC5F0DF03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E88678-327F-704A-9BEB-E0602FCA81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0A467-2D2A-4D4A-945A-539FB4CDE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89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7B8-7DF8-1C48-AF94-17B156315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2482" y="356820"/>
            <a:ext cx="9535886" cy="1224642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</a:rPr>
              <a:t>Great Decisions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234A3-1F83-6441-85CD-731211425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1853" y="1581462"/>
            <a:ext cx="9797143" cy="2292893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bg2">
                    <a:lumMod val="25000"/>
                  </a:schemeClr>
                </a:solidFill>
              </a:rPr>
              <a:t>America’s largest foreign affairs education &amp; discussion program. Now in its 67</a:t>
            </a:r>
            <a:r>
              <a:rPr lang="en-US" sz="4400" b="1" baseline="30000" dirty="0">
                <a:solidFill>
                  <a:schemeClr val="bg2">
                    <a:lumMod val="25000"/>
                  </a:schemeClr>
                </a:solidFill>
              </a:rPr>
              <a:t>th</a:t>
            </a:r>
            <a:r>
              <a:rPr lang="en-US" sz="4400" b="1" dirty="0">
                <a:solidFill>
                  <a:schemeClr val="bg2">
                    <a:lumMod val="25000"/>
                  </a:schemeClr>
                </a:solidFill>
              </a:rPr>
              <a:t> year!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6044C6-5F95-9444-9899-F0F3640BB96D}"/>
              </a:ext>
            </a:extLst>
          </p:cNvPr>
          <p:cNvSpPr txBox="1"/>
          <p:nvPr/>
        </p:nvSpPr>
        <p:spPr>
          <a:xfrm>
            <a:off x="3380015" y="4392386"/>
            <a:ext cx="70212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CHAPTER 2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i="1" dirty="0">
                <a:solidFill>
                  <a:srgbClr val="C00000"/>
                </a:solidFill>
              </a:rPr>
              <a:t>Persian Gulf Security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11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162DDE8-D7FF-8C42-9B9D-C58678605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451337" y="1657688"/>
            <a:ext cx="6867166" cy="4646035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162A84E-F00B-9243-8FFA-481E980E763D}"/>
              </a:ext>
            </a:extLst>
          </p:cNvPr>
          <p:cNvSpPr txBox="1"/>
          <p:nvPr/>
        </p:nvSpPr>
        <p:spPr>
          <a:xfrm>
            <a:off x="3985846" y="403551"/>
            <a:ext cx="4796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</a:rPr>
              <a:t>The Eight Gulf States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380E1BE-9898-614D-B1FA-B6CAE8E94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707305"/>
              </p:ext>
            </p:extLst>
          </p:nvPr>
        </p:nvGraphicFramePr>
        <p:xfrm>
          <a:off x="7318503" y="1830418"/>
          <a:ext cx="468539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209">
                  <a:extLst>
                    <a:ext uri="{9D8B030D-6E8A-4147-A177-3AD203B41FA5}">
                      <a16:colId xmlns:a16="http://schemas.microsoft.com/office/drawing/2014/main" val="3829528381"/>
                    </a:ext>
                  </a:extLst>
                </a:gridCol>
                <a:gridCol w="1014884">
                  <a:extLst>
                    <a:ext uri="{9D8B030D-6E8A-4147-A177-3AD203B41FA5}">
                      <a16:colId xmlns:a16="http://schemas.microsoft.com/office/drawing/2014/main" val="2742180724"/>
                    </a:ext>
                  </a:extLst>
                </a:gridCol>
                <a:gridCol w="1356949">
                  <a:extLst>
                    <a:ext uri="{9D8B030D-6E8A-4147-A177-3AD203B41FA5}">
                      <a16:colId xmlns:a16="http://schemas.microsoft.com/office/drawing/2014/main" val="331912171"/>
                    </a:ext>
                  </a:extLst>
                </a:gridCol>
                <a:gridCol w="1171348">
                  <a:extLst>
                    <a:ext uri="{9D8B030D-6E8A-4147-A177-3AD203B41FA5}">
                      <a16:colId xmlns:a16="http://schemas.microsoft.com/office/drawing/2014/main" val="3476389877"/>
                    </a:ext>
                  </a:extLst>
                </a:gridCol>
              </a:tblGrid>
              <a:tr h="5277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Nation</a:t>
                      </a:r>
                    </a:p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(mil.)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Area </a:t>
                      </a:r>
                    </a:p>
                    <a:p>
                      <a:pPr algn="ctr"/>
                      <a:r>
                        <a:rPr lang="en-US" dirty="0"/>
                        <a:t>(sq. mi.)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Shia/</a:t>
                      </a:r>
                    </a:p>
                    <a:p>
                      <a:pPr algn="ctr"/>
                      <a:r>
                        <a:rPr lang="en-US" dirty="0"/>
                        <a:t>Sunni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70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~95/5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91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~60/40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241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Saudi*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~20/80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45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UAE*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~15/85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04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Oman*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111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Kuwait*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~40/60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719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Qatar*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~10/90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612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Bahrain*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~62/38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782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~180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1,800,000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Shia&gt;Sunni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73093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CAB666A-4E33-B647-A679-B6AE0519E36A}"/>
              </a:ext>
            </a:extLst>
          </p:cNvPr>
          <p:cNvSpPr txBox="1"/>
          <p:nvPr/>
        </p:nvSpPr>
        <p:spPr>
          <a:xfrm>
            <a:off x="7767374" y="6085117"/>
            <a:ext cx="4059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*Gulf Cooperation Council (GCC)</a:t>
            </a:r>
          </a:p>
        </p:txBody>
      </p:sp>
    </p:spTree>
    <p:extLst>
      <p:ext uri="{BB962C8B-B14F-4D97-AF65-F5344CB8AC3E}">
        <p14:creationId xmlns:p14="http://schemas.microsoft.com/office/powerpoint/2010/main" val="224618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9529" y="447053"/>
            <a:ext cx="5633357" cy="7420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Timeline of Gulf History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1061358" y="1189100"/>
            <a:ext cx="10755504" cy="5392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C00000"/>
                </a:solidFill>
              </a:rPr>
              <a:t>Post WWI </a:t>
            </a:r>
            <a:r>
              <a:rPr lang="en-US" sz="2800" dirty="0">
                <a:solidFill>
                  <a:schemeClr val="tx1"/>
                </a:solidFill>
              </a:rPr>
              <a:t>– Defeat of Ottoman Empire left Great Britain to draw modern state borders and lead oil exploration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1953</a:t>
            </a:r>
            <a:r>
              <a:rPr lang="en-US" sz="2800" dirty="0">
                <a:solidFill>
                  <a:schemeClr val="tx1"/>
                </a:solidFill>
              </a:rPr>
              <a:t> – U.S. and Britain collude to overthrow democratically-elected Mossadegh government over oil nationalization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1971</a:t>
            </a:r>
            <a:r>
              <a:rPr lang="en-US" sz="2800" dirty="0">
                <a:solidFill>
                  <a:schemeClr val="tx1"/>
                </a:solidFill>
              </a:rPr>
              <a:t> – British withdraw from the Gulf, leaving U.S. dominant. U.S. “outsourced” Gulf security to Saudi/Iran “Twin Pillars”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1978/9</a:t>
            </a:r>
            <a:r>
              <a:rPr lang="en-US" sz="2800" dirty="0">
                <a:solidFill>
                  <a:schemeClr val="tx1"/>
                </a:solidFill>
              </a:rPr>
              <a:t> – Iranian Revolution, leading U.S. to shift security focus to Gulf Cooperation Council (GCC)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1987</a:t>
            </a:r>
            <a:r>
              <a:rPr lang="en-US" sz="2800" dirty="0">
                <a:solidFill>
                  <a:schemeClr val="tx1"/>
                </a:solidFill>
              </a:rPr>
              <a:t> – U.S. expands military presence to protect oil tankers and oil flow in Gulf, threatened by Iran/Iraq war 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45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9529" y="447053"/>
            <a:ext cx="7239838" cy="7420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Timeline of Gulf History (cont.)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1061358" y="1369971"/>
            <a:ext cx="10755504" cy="5392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C00000"/>
                </a:solidFill>
              </a:rPr>
              <a:t>1990/91</a:t>
            </a:r>
            <a:r>
              <a:rPr lang="en-US" sz="2800" dirty="0">
                <a:solidFill>
                  <a:schemeClr val="tx1"/>
                </a:solidFill>
              </a:rPr>
              <a:t> – Gulf War, pushing Iraq out of Kuwait &amp; escalating U.S. military involvement 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2800" dirty="0">
                <a:solidFill>
                  <a:schemeClr val="tx1"/>
                </a:solidFill>
              </a:rPr>
              <a:t> U.S. 5</a:t>
            </a:r>
            <a:r>
              <a:rPr lang="en-US" sz="2800" baseline="30000" dirty="0">
                <a:solidFill>
                  <a:schemeClr val="tx1"/>
                </a:solidFill>
              </a:rPr>
              <a:t>th</a:t>
            </a:r>
            <a:r>
              <a:rPr lang="en-US" sz="2800" dirty="0">
                <a:solidFill>
                  <a:schemeClr val="tx1"/>
                </a:solidFill>
              </a:rPr>
              <a:t> fleet in Bahrain, a major army bases in Kuwait, and a key airbase in Qatar.  (presently ~45,000-65,000 U.S. troops in Gulf region)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2002</a:t>
            </a:r>
            <a:r>
              <a:rPr lang="en-US" sz="2800" dirty="0">
                <a:solidFill>
                  <a:schemeClr val="tx1"/>
                </a:solidFill>
              </a:rPr>
              <a:t> – George Bush designates Iran part of an “Axis of Evil”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2003</a:t>
            </a:r>
            <a:r>
              <a:rPr lang="en-US" sz="2800" dirty="0">
                <a:solidFill>
                  <a:schemeClr val="tx1"/>
                </a:solidFill>
              </a:rPr>
              <a:t> – U.S. invades Iraq to overthrow Saddam &amp; seek WMD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2009/10</a:t>
            </a:r>
            <a:r>
              <a:rPr lang="en-US" sz="2800" dirty="0">
                <a:solidFill>
                  <a:schemeClr val="tx1"/>
                </a:solidFill>
              </a:rPr>
              <a:t> – U.S. &amp; Israel infect &amp; disable computers in Iranian nuclear plant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2011</a:t>
            </a:r>
            <a:r>
              <a:rPr lang="en-US" sz="2800" dirty="0">
                <a:solidFill>
                  <a:schemeClr val="tx1"/>
                </a:solidFill>
              </a:rPr>
              <a:t> – Arab Spring thoroughly rattles Gulf monarchs.  U.S. supports overthrow of Mubarak in Egypt but quietly supports ruling families in Gulf (Saudi Arabia &amp; Bahrain)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6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9142" y="276330"/>
            <a:ext cx="7239838" cy="7420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Timeline of Gulf History (cont.)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900585" y="1189100"/>
            <a:ext cx="10755504" cy="5392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C00000"/>
                </a:solidFill>
              </a:rPr>
              <a:t>2015</a:t>
            </a:r>
            <a:r>
              <a:rPr lang="en-US" sz="2800" dirty="0">
                <a:solidFill>
                  <a:schemeClr val="tx1"/>
                </a:solidFill>
              </a:rPr>
              <a:t> – Joint Comprehensive Plan of Action (JCPOA or Iran Nuclear Agreement) signed between Iran and the 5 permanent members of the UN Security Council.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2017</a:t>
            </a:r>
            <a:r>
              <a:rPr lang="en-US" sz="2800" dirty="0">
                <a:solidFill>
                  <a:schemeClr val="tx1"/>
                </a:solidFill>
              </a:rPr>
              <a:t> – Conflict arises between Qatar and quartet of adversaries:  Saudi, UAE, Bahrain, and Egypt.  Qatar shifts </a:t>
            </a:r>
            <a:r>
              <a:rPr lang="en-US" sz="2800">
                <a:solidFill>
                  <a:schemeClr val="tx1"/>
                </a:solidFill>
              </a:rPr>
              <a:t>trading relationships </a:t>
            </a:r>
            <a:r>
              <a:rPr lang="en-US" sz="2800" dirty="0">
                <a:solidFill>
                  <a:schemeClr val="tx1"/>
                </a:solidFill>
              </a:rPr>
              <a:t>to Turkey &amp; Iran</a:t>
            </a:r>
            <a:r>
              <a:rPr lang="en-US" sz="2800">
                <a:solidFill>
                  <a:schemeClr val="tx1"/>
                </a:solidFill>
              </a:rPr>
              <a:t>, collapsing GCC.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2018</a:t>
            </a:r>
            <a:r>
              <a:rPr lang="en-US" sz="2800" dirty="0">
                <a:solidFill>
                  <a:schemeClr val="tx1"/>
                </a:solidFill>
              </a:rPr>
              <a:t> – U.S. withdraws from JCPOA &amp; seeks to persuade the UN Security Council to re-impose pre-deal sanctions on Iran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2019</a:t>
            </a:r>
            <a:r>
              <a:rPr lang="en-US" sz="2800" dirty="0">
                <a:solidFill>
                  <a:schemeClr val="tx1"/>
                </a:solidFill>
              </a:rPr>
              <a:t> – Iran launches air attacks against a Saudi Aramco oil facility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6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9142" y="276330"/>
            <a:ext cx="7239838" cy="7420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Timeline of Gulf History (cont.)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860392" y="1274510"/>
            <a:ext cx="10454052" cy="46741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/>
            <a:r>
              <a:rPr lang="en-US" sz="2800" b="1" dirty="0">
                <a:solidFill>
                  <a:srgbClr val="C00000"/>
                </a:solidFill>
              </a:rPr>
              <a:t>2020</a:t>
            </a:r>
            <a:r>
              <a:rPr lang="en-US" sz="2800" dirty="0">
                <a:solidFill>
                  <a:schemeClr val="tx1"/>
                </a:solidFill>
              </a:rPr>
              <a:t> – U.S. drone assassinates Iranian General </a:t>
            </a:r>
            <a:r>
              <a:rPr lang="en-US" sz="2800" dirty="0" err="1">
                <a:solidFill>
                  <a:schemeClr val="tx1"/>
                </a:solidFill>
              </a:rPr>
              <a:t>Soleymani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marL="1428750" indent="-339725">
              <a:buNone/>
            </a:pPr>
            <a:r>
              <a:rPr lang="en-US" sz="2800" dirty="0">
                <a:solidFill>
                  <a:schemeClr val="tx1"/>
                </a:solidFill>
              </a:rPr>
              <a:t>–  “Abraham Accords” normalize relations between Israel and UAE &amp; Bahrain (joining Egypt &amp; Jordan).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2021</a:t>
            </a:r>
            <a:r>
              <a:rPr lang="en-US" sz="2800" dirty="0">
                <a:solidFill>
                  <a:schemeClr val="tx1"/>
                </a:solidFill>
              </a:rPr>
              <a:t> – Biden announces intent to: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quit selling arms to Saudi Arabia used to fight in Yemen civil war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end sanctions &amp; rejoin JCPOA if Iran comes back into compliance</a:t>
            </a:r>
          </a:p>
          <a:p>
            <a:pPr lvl="1"/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5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43847-3BE4-1F46-A2FD-D5C926D86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939" y="329969"/>
            <a:ext cx="9887578" cy="8599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Policy Options facing Biden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8BEF3-E606-6D40-842A-4A2D9FD1A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981" y="1189885"/>
            <a:ext cx="10871494" cy="5223887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C00000"/>
                </a:solidFill>
              </a:rPr>
              <a:t>Stay or go in the Gulf? </a:t>
            </a:r>
            <a:r>
              <a:rPr lang="en-US" sz="2600" dirty="0">
                <a:solidFill>
                  <a:schemeClr val="tx1"/>
                </a:solidFill>
              </a:rPr>
              <a:t>– By 2018, U.S. importing, only 15% of its oil from Gulf.  Demand for oil greatly reduced now.  Reduce military and shift to political/economic diplomacy?</a:t>
            </a:r>
          </a:p>
          <a:p>
            <a:r>
              <a:rPr lang="en-US" sz="2600" b="1" dirty="0">
                <a:solidFill>
                  <a:srgbClr val="C00000"/>
                </a:solidFill>
              </a:rPr>
              <a:t>Future of U.S. bases? </a:t>
            </a:r>
            <a:r>
              <a:rPr lang="en-US" sz="2600" dirty="0">
                <a:solidFill>
                  <a:schemeClr val="tx1"/>
                </a:solidFill>
              </a:rPr>
              <a:t>–</a:t>
            </a:r>
            <a:r>
              <a:rPr lang="en-US" sz="2600" b="1" dirty="0">
                <a:solidFill>
                  <a:srgbClr val="C0000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Pull back to pre-1990 deployment from Indian Ocean, allowing for more robust critique of human rights abuses?  Does there continue to be a need to police threats to navigation?</a:t>
            </a:r>
            <a:endParaRPr lang="en-US" sz="2600" b="1" dirty="0">
              <a:solidFill>
                <a:schemeClr val="tx1"/>
              </a:solidFill>
            </a:endParaRPr>
          </a:p>
          <a:p>
            <a:r>
              <a:rPr lang="en-US" sz="2600" b="1" dirty="0">
                <a:solidFill>
                  <a:srgbClr val="C00000"/>
                </a:solidFill>
              </a:rPr>
              <a:t>Renew Iran deal? </a:t>
            </a:r>
            <a:r>
              <a:rPr lang="en-US" sz="2600" dirty="0">
                <a:solidFill>
                  <a:schemeClr val="tx1"/>
                </a:solidFill>
              </a:rPr>
              <a:t>– Does the original deal serve our interests, or do we need to push for broader conditions?</a:t>
            </a:r>
          </a:p>
          <a:p>
            <a:r>
              <a:rPr lang="en-US" sz="2600" b="1" dirty="0">
                <a:solidFill>
                  <a:srgbClr val="C00000"/>
                </a:solidFill>
              </a:rPr>
              <a:t>Support a Gulf security organization? </a:t>
            </a:r>
            <a:r>
              <a:rPr lang="en-US" sz="2600" dirty="0">
                <a:solidFill>
                  <a:schemeClr val="tx1"/>
                </a:solidFill>
              </a:rPr>
              <a:t>– Is it possible to include </a:t>
            </a:r>
            <a:r>
              <a:rPr lang="en-US" sz="2600" u="sng" dirty="0">
                <a:solidFill>
                  <a:schemeClr val="tx1"/>
                </a:solidFill>
              </a:rPr>
              <a:t>all</a:t>
            </a:r>
            <a:r>
              <a:rPr lang="en-US" sz="2600" dirty="0">
                <a:solidFill>
                  <a:schemeClr val="tx1"/>
                </a:solidFill>
              </a:rPr>
              <a:t> Gulf states, encouraging more self-sufficiency and collaboration?  Does a potential U.S. pullback push states toward cooperation or conflict?</a:t>
            </a:r>
          </a:p>
          <a:p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392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7459</TotalTime>
  <Words>635</Words>
  <Application>Microsoft Office PowerPoint</Application>
  <PresentationFormat>Widescreen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Wisp</vt:lpstr>
      <vt:lpstr>Great Decisions 2021</vt:lpstr>
      <vt:lpstr>PowerPoint Presentation</vt:lpstr>
      <vt:lpstr>Timeline of Gulf History</vt:lpstr>
      <vt:lpstr>Timeline of Gulf History (cont.)</vt:lpstr>
      <vt:lpstr>Timeline of Gulf History (cont.)</vt:lpstr>
      <vt:lpstr>Timeline of Gulf History (cont.)</vt:lpstr>
      <vt:lpstr>Policy Options facing Biden Administration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Francis</dc:creator>
  <cp:lastModifiedBy>Kim Tingelstad</cp:lastModifiedBy>
  <cp:revision>43</cp:revision>
  <cp:lastPrinted>2021-02-10T20:43:09Z</cp:lastPrinted>
  <dcterms:created xsi:type="dcterms:W3CDTF">2021-01-20T19:44:26Z</dcterms:created>
  <dcterms:modified xsi:type="dcterms:W3CDTF">2021-02-11T20:16:27Z</dcterms:modified>
</cp:coreProperties>
</file>