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1"/>
  </p:handoutMasterIdLst>
  <p:sldIdLst>
    <p:sldId id="262" r:id="rId2"/>
    <p:sldId id="257" r:id="rId3"/>
    <p:sldId id="263" r:id="rId4"/>
    <p:sldId id="261" r:id="rId5"/>
    <p:sldId id="260" r:id="rId6"/>
    <p:sldId id="258" r:id="rId7"/>
    <p:sldId id="264" r:id="rId8"/>
    <p:sldId id="266" r:id="rId9"/>
    <p:sldId id="265" r:id="rId10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1"/>
    <p:restoredTop sz="94490"/>
  </p:normalViewPr>
  <p:slideViewPr>
    <p:cSldViewPr snapToGrid="0" snapToObjects="1" showGuides="1">
      <p:cViewPr varScale="1">
        <p:scale>
          <a:sx n="77" d="100"/>
          <a:sy n="77" d="100"/>
        </p:scale>
        <p:origin x="300" y="9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A9F381-D3F8-BF4C-A237-1BC574163C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C37467-801D-2143-AEFF-321D5591B2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408C5-004D-8D41-9423-AFDFB0222912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BAE2B6-F1D5-B049-AA7A-7BC5F0DF03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88678-327F-704A-9BEB-E0602FCA81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0A467-2D2A-4D4A-945A-539FB4CDE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89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F77B8-7DF8-1C48-AF94-17B156315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2482" y="356820"/>
            <a:ext cx="9535886" cy="1224642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Great Decisions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7234A3-1F83-6441-85CD-731211425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1853" y="1581462"/>
            <a:ext cx="9797143" cy="2292893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bg2">
                    <a:lumMod val="25000"/>
                  </a:schemeClr>
                </a:solidFill>
              </a:rPr>
              <a:t>America’s largest foreign affairs education &amp; discussion program. Now in its 67</a:t>
            </a:r>
            <a:r>
              <a:rPr lang="en-US" sz="4400" b="1" baseline="30000" dirty="0">
                <a:solidFill>
                  <a:schemeClr val="bg2">
                    <a:lumMod val="25000"/>
                  </a:schemeClr>
                </a:solidFill>
              </a:rPr>
              <a:t>th</a:t>
            </a:r>
            <a:r>
              <a:rPr lang="en-US" sz="4400" b="1" dirty="0">
                <a:solidFill>
                  <a:schemeClr val="bg2">
                    <a:lumMod val="25000"/>
                  </a:schemeClr>
                </a:solidFill>
              </a:rPr>
              <a:t> year!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6044C6-5F95-9444-9899-F0F3640BB96D}"/>
              </a:ext>
            </a:extLst>
          </p:cNvPr>
          <p:cNvSpPr txBox="1"/>
          <p:nvPr/>
        </p:nvSpPr>
        <p:spPr>
          <a:xfrm>
            <a:off x="3380015" y="4392386"/>
            <a:ext cx="70212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CHAPTER 1</a:t>
            </a:r>
            <a:br>
              <a:rPr lang="en-US" sz="3600" b="1" dirty="0">
                <a:solidFill>
                  <a:srgbClr val="C00000"/>
                </a:solidFill>
              </a:rPr>
            </a:br>
            <a:r>
              <a:rPr lang="en-US" sz="3600" b="1" i="1" dirty="0">
                <a:solidFill>
                  <a:srgbClr val="C00000"/>
                </a:solidFill>
              </a:rPr>
              <a:t>Global Supply Chains (GSCs) &amp; National Security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11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E1A1F-AEDF-0946-8F59-660490965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2" y="608998"/>
            <a:ext cx="6645727" cy="844245"/>
          </a:xfrm>
        </p:spPr>
        <p:txBody>
          <a:bodyPr>
            <a:noAutofit/>
          </a:bodyPr>
          <a:lstStyle/>
          <a:p>
            <a:pPr algn="ctr"/>
            <a:r>
              <a:rPr lang="en-US" sz="4000" b="1" i="1" dirty="0">
                <a:solidFill>
                  <a:srgbClr val="C00000"/>
                </a:solidFill>
              </a:rPr>
              <a:t>What is a Supply Chain?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81EFEE5-4720-5F44-BDB2-85C4CDE8C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17329" y="331413"/>
            <a:ext cx="3487283" cy="619517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FF2ACB9-902B-9448-AECC-62281E46542B}"/>
              </a:ext>
            </a:extLst>
          </p:cNvPr>
          <p:cNvSpPr txBox="1">
            <a:spLocks/>
          </p:cNvSpPr>
          <p:nvPr/>
        </p:nvSpPr>
        <p:spPr>
          <a:xfrm>
            <a:off x="1216482" y="1845499"/>
            <a:ext cx="6327318" cy="4076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C00000"/>
                </a:solidFill>
              </a:rPr>
              <a:t>Supply Chains </a:t>
            </a:r>
            <a:r>
              <a:rPr lang="en-US" sz="3200" dirty="0">
                <a:solidFill>
                  <a:schemeClr val="tx1"/>
                </a:solidFill>
              </a:rPr>
              <a:t>describe the steps necessary to bring products and services to a customer.</a:t>
            </a:r>
          </a:p>
          <a:p>
            <a:r>
              <a:rPr lang="en-US" sz="3200" dirty="0">
                <a:solidFill>
                  <a:schemeClr val="tx1"/>
                </a:solidFill>
              </a:rPr>
              <a:t> The </a:t>
            </a:r>
            <a:r>
              <a:rPr lang="en-US" sz="3200" b="1" dirty="0">
                <a:solidFill>
                  <a:srgbClr val="C00000"/>
                </a:solidFill>
              </a:rPr>
              <a:t>chain metaphor </a:t>
            </a:r>
            <a:r>
              <a:rPr lang="en-US" sz="3200" dirty="0">
                <a:solidFill>
                  <a:schemeClr val="tx1"/>
                </a:solidFill>
              </a:rPr>
              <a:t>is useful because the entire operation is only as strong as its weakest link.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15510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BBA2F-DD1F-8844-ADC7-CA7F3A173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42" y="380460"/>
            <a:ext cx="6050601" cy="128089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Shift in Value-Added Calculus 1970s</a:t>
            </a:r>
            <a:r>
              <a:rPr lang="en-US" b="1" dirty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n-US" b="1" dirty="0">
                <a:solidFill>
                  <a:srgbClr val="C00000"/>
                </a:solidFill>
              </a:rPr>
              <a:t>2000s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02845-34B9-FB4A-9988-35F0A28AA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071" y="1921328"/>
            <a:ext cx="7086601" cy="4571261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Manufacturing is the least-profitable step in the supply chain, and it has become even less so in recent decades.</a:t>
            </a:r>
          </a:p>
          <a:p>
            <a:r>
              <a:rPr lang="en-US" sz="3200" dirty="0">
                <a:solidFill>
                  <a:schemeClr val="tx1"/>
                </a:solidFill>
              </a:rPr>
              <a:t>Innovations in information &amp; communications technology in 1980s &amp; 90s allowed MNCs to move production to locations with lower production costs. </a:t>
            </a:r>
          </a:p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5B740A-1E2D-9E43-80C1-09B24EB85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1" y="202124"/>
            <a:ext cx="3777031" cy="645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11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E47202A-F152-5E42-BE5D-DC77E6665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52014" y="92047"/>
            <a:ext cx="4086604" cy="667390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CE21A68-C5ED-1B48-BE8F-234F2BB5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857" y="629553"/>
            <a:ext cx="5633357" cy="74204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China as “Mega-Trader”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70B2A9-2C4F-3C49-8887-C30CC618EC61}"/>
              </a:ext>
            </a:extLst>
          </p:cNvPr>
          <p:cNvSpPr txBox="1">
            <a:spLocks/>
          </p:cNvSpPr>
          <p:nvPr/>
        </p:nvSpPr>
        <p:spPr>
          <a:xfrm>
            <a:off x="1061358" y="1910443"/>
            <a:ext cx="6564086" cy="4500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</a:rPr>
              <a:t>At its peak in 2008, trade was </a:t>
            </a:r>
            <a:r>
              <a:rPr lang="en-US" sz="3200" b="1" dirty="0">
                <a:solidFill>
                  <a:srgbClr val="C00000"/>
                </a:solidFill>
              </a:rPr>
              <a:t>62% of China’s GDP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  <a:p>
            <a:r>
              <a:rPr lang="en-US" sz="3200" dirty="0">
                <a:solidFill>
                  <a:schemeClr val="tx1"/>
                </a:solidFill>
              </a:rPr>
              <a:t>No other country has come close to this level of trade dominance.</a:t>
            </a:r>
          </a:p>
          <a:p>
            <a:r>
              <a:rPr lang="en-US" sz="3200" dirty="0">
                <a:solidFill>
                  <a:schemeClr val="tx1"/>
                </a:solidFill>
              </a:rPr>
              <a:t>The highest previously was Great Britain in the height of its empire before WWI.</a:t>
            </a:r>
          </a:p>
        </p:txBody>
      </p:sp>
    </p:spTree>
    <p:extLst>
      <p:ext uri="{BB962C8B-B14F-4D97-AF65-F5344CB8AC3E}">
        <p14:creationId xmlns:p14="http://schemas.microsoft.com/office/powerpoint/2010/main" val="3457451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6E20C7-F3BA-504F-A5C7-B7B14588EE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80714" y="1262881"/>
            <a:ext cx="3020786" cy="54661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DB23E22-9B6B-664D-B81E-54C16B538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958" y="574675"/>
            <a:ext cx="10401299" cy="74793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China as “Manufacturing Superpower”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722FBA9-C934-1A43-B58C-443ABF5A8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135" y="1322614"/>
            <a:ext cx="3125335" cy="532081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0FC3322-4511-C445-8306-B138A63CD3F6}"/>
              </a:ext>
            </a:extLst>
          </p:cNvPr>
          <p:cNvSpPr txBox="1">
            <a:spLocks/>
          </p:cNvSpPr>
          <p:nvPr/>
        </p:nvSpPr>
        <p:spPr>
          <a:xfrm>
            <a:off x="4384220" y="1590054"/>
            <a:ext cx="4310743" cy="3994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</a:rPr>
              <a:t>From 2002</a:t>
            </a:r>
            <a:r>
              <a:rPr lang="en-US" sz="3200" dirty="0">
                <a:solidFill>
                  <a:schemeClr val="tx1"/>
                </a:solidFill>
                <a:sym typeface="Wingdings" pitchFamily="2" charset="2"/>
              </a:rPr>
              <a:t>2018, 60,000 out of 350,000 (17%)U.S. factories closed.</a:t>
            </a:r>
          </a:p>
          <a:p>
            <a:r>
              <a:rPr lang="en-US" sz="3200" dirty="0">
                <a:solidFill>
                  <a:schemeClr val="tx1"/>
                </a:solidFill>
                <a:sym typeface="Wingdings" pitchFamily="2" charset="2"/>
              </a:rPr>
              <a:t>China was the main beneficiary of this “offshoring.”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43873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8CAB5-04B4-C145-8D5E-4D932780C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839" y="411838"/>
            <a:ext cx="6034054" cy="136797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Domestic Winners &amp; 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>Losers from Trade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C8FAFD-2D4B-784C-8152-112C1B9FE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8522" y="186499"/>
            <a:ext cx="3880706" cy="64850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D1F7D-3C10-AA40-821A-902C0A0EEFB6}"/>
              </a:ext>
            </a:extLst>
          </p:cNvPr>
          <p:cNvSpPr txBox="1"/>
          <p:nvPr/>
        </p:nvSpPr>
        <p:spPr>
          <a:xfrm>
            <a:off x="1368282" y="1797732"/>
            <a:ext cx="6327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Consumers </a:t>
            </a:r>
            <a:r>
              <a:rPr lang="en-US" sz="3200" dirty="0"/>
              <a:t>     Real household incomes rise as prices lowered.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346F55-7F78-6C42-B4AB-340311D6B333}"/>
              </a:ext>
            </a:extLst>
          </p:cNvPr>
          <p:cNvSpPr txBox="1"/>
          <p:nvPr/>
        </p:nvSpPr>
        <p:spPr>
          <a:xfrm>
            <a:off x="1449924" y="4130930"/>
            <a:ext cx="64585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Manufacturing Employees</a:t>
            </a:r>
          </a:p>
          <a:p>
            <a:r>
              <a:rPr lang="en-US" sz="3200" dirty="0"/>
              <a:t>When factories close, retraining and other adjustment mechanisms take time or never manifest.</a:t>
            </a:r>
          </a:p>
        </p:txBody>
      </p:sp>
      <p:sp>
        <p:nvSpPr>
          <p:cNvPr id="11" name="Up Arrow 10">
            <a:extLst>
              <a:ext uri="{FF2B5EF4-FFF2-40B4-BE49-F238E27FC236}">
                <a16:creationId xmlns:a16="http://schemas.microsoft.com/office/drawing/2014/main" id="{E0D5C52B-94A6-0F45-8DFF-D22E107A71E8}"/>
              </a:ext>
            </a:extLst>
          </p:cNvPr>
          <p:cNvSpPr/>
          <p:nvPr/>
        </p:nvSpPr>
        <p:spPr>
          <a:xfrm>
            <a:off x="3846465" y="1779813"/>
            <a:ext cx="398963" cy="4245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9E2F7211-9951-6A43-A9F2-24CB670D6390}"/>
              </a:ext>
            </a:extLst>
          </p:cNvPr>
          <p:cNvSpPr/>
          <p:nvPr/>
        </p:nvSpPr>
        <p:spPr>
          <a:xfrm>
            <a:off x="6698031" y="4060327"/>
            <a:ext cx="388569" cy="4415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-Down Arrow 12">
            <a:extLst>
              <a:ext uri="{FF2B5EF4-FFF2-40B4-BE49-F238E27FC236}">
                <a16:creationId xmlns:a16="http://schemas.microsoft.com/office/drawing/2014/main" id="{C3A0E6C2-B464-444F-A647-21E2DCAF33BB}"/>
              </a:ext>
            </a:extLst>
          </p:cNvPr>
          <p:cNvSpPr/>
          <p:nvPr/>
        </p:nvSpPr>
        <p:spPr>
          <a:xfrm>
            <a:off x="3846466" y="2957595"/>
            <a:ext cx="620485" cy="101901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35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4CA6A-8F62-764E-8B91-C8883D12F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815" y="150581"/>
            <a:ext cx="9692142" cy="87811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Some Existing U.S. GSC Vulnerabilities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C8217-D3BC-FB4D-8AAF-A3A317BAF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914" y="1028700"/>
            <a:ext cx="10613571" cy="58293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Bulk Power Supply Equipment </a:t>
            </a:r>
            <a:r>
              <a:rPr lang="en-US" sz="2800" dirty="0">
                <a:solidFill>
                  <a:schemeClr val="tx1"/>
                </a:solidFill>
              </a:rPr>
              <a:t>– Since 2009, ~85% of all newly-purchased transformers by U.S. power operators were manufactured abroad.</a:t>
            </a:r>
          </a:p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Military Surveillance Cameras </a:t>
            </a:r>
            <a:r>
              <a:rPr lang="en-US" sz="2800" dirty="0">
                <a:solidFill>
                  <a:schemeClr val="tx1"/>
                </a:solidFill>
              </a:rPr>
              <a:t>– the DoD installed Chinese-made surveillance cameras on domestic and overseas military bases.</a:t>
            </a:r>
          </a:p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Small Drones </a:t>
            </a:r>
            <a:r>
              <a:rPr lang="en-US" sz="2800" dirty="0">
                <a:solidFill>
                  <a:schemeClr val="tx1"/>
                </a:solidFill>
              </a:rPr>
              <a:t>– 74% of this market is dominated by a Chinese manufacturer.</a:t>
            </a:r>
          </a:p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Railcars</a:t>
            </a:r>
            <a:r>
              <a:rPr lang="en-US" sz="2800" dirty="0">
                <a:solidFill>
                  <a:schemeClr val="tx1"/>
                </a:solidFill>
              </a:rPr>
              <a:t> – The U.S. no longer manufactures passenger railcars.  </a:t>
            </a:r>
          </a:p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Rare Earth Elements </a:t>
            </a:r>
            <a:r>
              <a:rPr lang="en-US" sz="2800" dirty="0">
                <a:solidFill>
                  <a:schemeClr val="tx1"/>
                </a:solidFill>
              </a:rPr>
              <a:t>– The U.S. is 100% dependent on imports, though it is currently developing one REE mine.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4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4CA6A-8F62-764E-8B91-C8883D12F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143" y="432450"/>
            <a:ext cx="9675813" cy="124939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Some Existing Chinese  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>GSC Vulnerabilities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C8217-D3BC-FB4D-8AAF-A3A317BAF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7263" y="1807073"/>
            <a:ext cx="10144693" cy="476905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Semiconductors</a:t>
            </a:r>
            <a:r>
              <a:rPr lang="en-US" sz="2800" dirty="0">
                <a:solidFill>
                  <a:schemeClr val="tx1"/>
                </a:solidFill>
              </a:rPr>
              <a:t> – In 2019, China imported over 80% of the computer chips it needed for manufacturing, largely from the U.S.</a:t>
            </a:r>
          </a:p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Satellites </a:t>
            </a:r>
            <a:r>
              <a:rPr lang="en-US" sz="2800" dirty="0">
                <a:solidFill>
                  <a:schemeClr val="tx1"/>
                </a:solidFill>
              </a:rPr>
              <a:t>– China has deployed advanced communications from the U.S. in support of their military.</a:t>
            </a:r>
          </a:p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Basic Scientific Research </a:t>
            </a:r>
            <a:r>
              <a:rPr lang="en-US" sz="2800" dirty="0">
                <a:solidFill>
                  <a:schemeClr val="tx1"/>
                </a:solidFill>
              </a:rPr>
              <a:t>– China has been aggressive in acquiring American science to support its industrialization, largely through partnerships with U.S. universities (sending students and funding projects)</a:t>
            </a:r>
          </a:p>
        </p:txBody>
      </p:sp>
    </p:spTree>
    <p:extLst>
      <p:ext uri="{BB962C8B-B14F-4D97-AF65-F5344CB8AC3E}">
        <p14:creationId xmlns:p14="http://schemas.microsoft.com/office/powerpoint/2010/main" val="1196453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43847-3BE4-1F46-A2FD-D5C926D86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735" y="444228"/>
            <a:ext cx="8634708" cy="85991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Three Policy Options with China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8BEF3-E606-6D40-842A-4A2D9FD1A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043" y="1567542"/>
            <a:ext cx="11041059" cy="5143501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Renewed Engagement </a:t>
            </a:r>
            <a:r>
              <a:rPr lang="en-US" sz="3200" dirty="0">
                <a:solidFill>
                  <a:schemeClr val="tx1"/>
                </a:solidFill>
              </a:rPr>
              <a:t>– Work within the WTO to resolve conflicts and hold China accountable to WTO rules.  Antagonistic approaches backfire.</a:t>
            </a:r>
          </a:p>
          <a:p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Decoupling</a:t>
            </a:r>
            <a:r>
              <a:rPr lang="en-US" sz="3200" dirty="0">
                <a:solidFill>
                  <a:schemeClr val="tx1"/>
                </a:solidFill>
              </a:rPr>
              <a:t> – Stricter export controls, restrictions on Chinese inbound investment &amp; U.S. investment in China, and relocating critical supply chains.</a:t>
            </a:r>
          </a:p>
          <a:p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Industrial Policy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– Government support for targeted industrial sectors.  Historically, this approach has proven ineffective and prone to abuse, though the GM/Chrysler bailout is cited as a counter-example.</a:t>
            </a:r>
          </a:p>
        </p:txBody>
      </p:sp>
    </p:spTree>
    <p:extLst>
      <p:ext uri="{BB962C8B-B14F-4D97-AF65-F5344CB8AC3E}">
        <p14:creationId xmlns:p14="http://schemas.microsoft.com/office/powerpoint/2010/main" val="345253926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6074</TotalTime>
  <Words>473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Wingdings</vt:lpstr>
      <vt:lpstr>Wingdings 3</vt:lpstr>
      <vt:lpstr>Wisp</vt:lpstr>
      <vt:lpstr>Great Decisions 2021</vt:lpstr>
      <vt:lpstr>What is a Supply Chain?</vt:lpstr>
      <vt:lpstr>Shift in Value-Added Calculus 1970s2000s</vt:lpstr>
      <vt:lpstr>China as “Mega-Trader”</vt:lpstr>
      <vt:lpstr>China as “Manufacturing Superpower”</vt:lpstr>
      <vt:lpstr>Domestic Winners &amp;  Losers from Trade </vt:lpstr>
      <vt:lpstr>Some Existing U.S. GSC Vulnerabilities </vt:lpstr>
      <vt:lpstr>Some Existing Chinese   GSC Vulnerabilities </vt:lpstr>
      <vt:lpstr>Three Policy Options with China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Joyce Francis</dc:creator>
  <cp:lastModifiedBy>Kim Tingelstad</cp:lastModifiedBy>
  <cp:revision>22</cp:revision>
  <cp:lastPrinted>2021-01-25T00:45:20Z</cp:lastPrinted>
  <dcterms:created xsi:type="dcterms:W3CDTF">2021-01-20T19:44:26Z</dcterms:created>
  <dcterms:modified xsi:type="dcterms:W3CDTF">2021-02-05T21:17:56Z</dcterms:modified>
</cp:coreProperties>
</file>